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317" r:id="rId2"/>
    <p:sldId id="316" r:id="rId3"/>
    <p:sldId id="277" r:id="rId4"/>
    <p:sldId id="339" r:id="rId5"/>
    <p:sldId id="338" r:id="rId6"/>
    <p:sldId id="349" r:id="rId7"/>
    <p:sldId id="350" r:id="rId8"/>
    <p:sldId id="280" r:id="rId9"/>
    <p:sldId id="351" r:id="rId10"/>
    <p:sldId id="352" r:id="rId11"/>
    <p:sldId id="353" r:id="rId12"/>
    <p:sldId id="376" r:id="rId13"/>
    <p:sldId id="354" r:id="rId14"/>
    <p:sldId id="355" r:id="rId15"/>
    <p:sldId id="377" r:id="rId16"/>
    <p:sldId id="378"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69" r:id="rId31"/>
    <p:sldId id="281" r:id="rId32"/>
    <p:sldId id="370" r:id="rId33"/>
    <p:sldId id="374" r:id="rId34"/>
    <p:sldId id="371" r:id="rId35"/>
    <p:sldId id="375" r:id="rId36"/>
    <p:sldId id="372" r:id="rId37"/>
    <p:sldId id="379" r:id="rId38"/>
    <p:sldId id="347" r:id="rId39"/>
    <p:sldId id="380" r:id="rId40"/>
    <p:sldId id="381" r:id="rId41"/>
    <p:sldId id="282" r:id="rId42"/>
    <p:sldId id="383" r:id="rId43"/>
    <p:sldId id="388" r:id="rId44"/>
    <p:sldId id="389" r:id="rId45"/>
    <p:sldId id="384" r:id="rId46"/>
    <p:sldId id="385" r:id="rId47"/>
    <p:sldId id="387" r:id="rId48"/>
    <p:sldId id="386" r:id="rId49"/>
    <p:sldId id="391" r:id="rId50"/>
    <p:sldId id="390"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view" id="{9E377373-9D88-4873-989D-431CB67D72C6}">
          <p14:sldIdLst>
            <p14:sldId id="317"/>
            <p14:sldId id="316"/>
            <p14:sldId id="277"/>
            <p14:sldId id="339"/>
            <p14:sldId id="338"/>
            <p14:sldId id="349"/>
            <p14:sldId id="350"/>
            <p14:sldId id="280"/>
            <p14:sldId id="351"/>
            <p14:sldId id="352"/>
            <p14:sldId id="353"/>
            <p14:sldId id="376"/>
            <p14:sldId id="354"/>
            <p14:sldId id="355"/>
            <p14:sldId id="377"/>
            <p14:sldId id="378"/>
            <p14:sldId id="356"/>
            <p14:sldId id="357"/>
            <p14:sldId id="358"/>
            <p14:sldId id="359"/>
            <p14:sldId id="360"/>
            <p14:sldId id="361"/>
            <p14:sldId id="362"/>
            <p14:sldId id="363"/>
            <p14:sldId id="364"/>
            <p14:sldId id="365"/>
            <p14:sldId id="366"/>
            <p14:sldId id="367"/>
            <p14:sldId id="368"/>
            <p14:sldId id="369"/>
            <p14:sldId id="281"/>
            <p14:sldId id="370"/>
            <p14:sldId id="374"/>
            <p14:sldId id="371"/>
            <p14:sldId id="375"/>
            <p14:sldId id="372"/>
            <p14:sldId id="379"/>
            <p14:sldId id="347"/>
            <p14:sldId id="380"/>
            <p14:sldId id="381"/>
            <p14:sldId id="282"/>
            <p14:sldId id="383"/>
            <p14:sldId id="388"/>
            <p14:sldId id="389"/>
            <p14:sldId id="384"/>
            <p14:sldId id="385"/>
            <p14:sldId id="387"/>
            <p14:sldId id="386"/>
            <p14:sldId id="391"/>
            <p14:sldId id="3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丁 炳智" initials="丁" lastIdx="1" clrIdx="0">
    <p:extLst>
      <p:ext uri="{19B8F6BF-5375-455C-9EA6-DF929625EA0E}">
        <p15:presenceInfo xmlns:p15="http://schemas.microsoft.com/office/powerpoint/2012/main" userId="46968ad01b65b0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368" autoAdjust="0"/>
  </p:normalViewPr>
  <p:slideViewPr>
    <p:cSldViewPr snapToGrid="0" showGuides="1">
      <p:cViewPr varScale="1">
        <p:scale>
          <a:sx n="82" d="100"/>
          <a:sy n="82" d="100"/>
        </p:scale>
        <p:origin x="755"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35ED9-9E89-4964-B036-69D6B072522B}" type="datetimeFigureOut">
              <a:rPr lang="zh-CN" altLang="en-US" smtClean="0"/>
              <a:t>2021/11/23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CA3C0-9432-4785-9B4E-A212BDE136AE}" type="slidenum">
              <a:rPr lang="zh-CN" altLang="en-US" smtClean="0"/>
              <a:t>‹#›</a:t>
            </a:fld>
            <a:endParaRPr lang="zh-CN" altLang="en-US"/>
          </a:p>
        </p:txBody>
      </p:sp>
    </p:spTree>
    <p:extLst>
      <p:ext uri="{BB962C8B-B14F-4D97-AF65-F5344CB8AC3E}">
        <p14:creationId xmlns:p14="http://schemas.microsoft.com/office/powerpoint/2010/main" val="3783206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06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705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5CDBD-AFC0-426C-83BC-5ACF49B3B3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33522FF-A6B8-4FCE-AFB8-6917F75DA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FEBA2AA-0D8D-4F16-BE42-3201B503FA1E}"/>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0D20157C-1834-4864-B419-3B5B4FD29E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688765-2BE9-4C6D-8B91-6A459FF1A8A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95152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C8D0F-E215-4AEE-B6A9-25396C9AE3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96D667-C543-4FB3-A78E-55C6897177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DB46CA-CF5C-468B-9A2F-E8A8F00EBD7F}"/>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5A72BB91-A162-4520-939C-BA48FE087A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EB952F-9714-4E07-AC9E-1E0FE974843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412160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43DB06-DB16-4295-9FF6-54FE5C82B5A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61C86F-D579-4526-AC0F-1E72A69A8F2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B3AC5D-1F1E-4339-961D-9610EEE1EA3A}"/>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2F0C168C-EE6F-4852-9C4F-6B01A8B6B5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AC9942-5100-4E7F-853E-B2AC55EB87C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448718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AAC84-93E1-4DD9-95A8-BB0D1FDC65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F87892-D119-427C-849F-C5A2F1B67C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8D547C-DA25-4CA8-AC76-643BC211C866}"/>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5F192562-D119-41C1-82C5-33C4B39010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2D038E-D18B-49DC-9863-BCFBEEBF1DE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90537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BDA9D-C4C5-4C23-9AA9-32D6774FB91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2371C0-5A15-4DBE-A69C-A6ADE4A1B0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18106F-36A8-463E-99BF-985058F1C6D0}"/>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E89D581F-44A7-483B-B578-F59DACE77B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6FB6DD-5D5A-4C82-BB2B-A784F4929CF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541325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B0359-BC5C-4BDB-8C43-C9CFF05461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74C551-BB04-4A91-9EE6-E822B373F9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0F1633C-4BD5-419F-A7DE-029FA43CA24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9B359C-EF14-496D-89E5-AB6142026623}"/>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49F69665-996B-42B9-B8A7-148BFE8734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017E9B-56CA-4D80-BD50-EA20AFB6101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58016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2DFD4-36BC-4993-84CA-396D8E84C7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5C2CAB-4A01-494D-9BD4-C02E76208A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7118429-5A82-496C-A319-9D8A1A44733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F89AB36-F9F7-424A-83CC-300594216F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6A38B9B-F0E6-48F2-8996-7F54098752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206DA21-F869-43C8-814C-BDF6196C1215}"/>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8" name="页脚占位符 7">
            <a:extLst>
              <a:ext uri="{FF2B5EF4-FFF2-40B4-BE49-F238E27FC236}">
                <a16:creationId xmlns:a16="http://schemas.microsoft.com/office/drawing/2014/main" id="{FE7A7314-315D-4F5F-88B5-7AFFE9AA43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423C0B7-DAD9-4C4E-A706-EA668EF362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79018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192D7-F08B-4D2B-892D-5BF4161F24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A6428C-96D4-49CE-96D3-6E75DF3888A2}"/>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4" name="页脚占位符 3">
            <a:extLst>
              <a:ext uri="{FF2B5EF4-FFF2-40B4-BE49-F238E27FC236}">
                <a16:creationId xmlns:a16="http://schemas.microsoft.com/office/drawing/2014/main" id="{885E1D02-76F9-4234-9F8F-D04C8B1D8B3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6E2E2A-15A1-4CA4-846A-7D58A5CAA48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883545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279BB2-7FCA-4598-8AFD-2E177C23D7AC}"/>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3" name="页脚占位符 2">
            <a:extLst>
              <a:ext uri="{FF2B5EF4-FFF2-40B4-BE49-F238E27FC236}">
                <a16:creationId xmlns:a16="http://schemas.microsoft.com/office/drawing/2014/main" id="{A607CE14-D651-477A-8F2F-16215775C1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0E7798A-02D2-4AEA-8210-3B5185DB4D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59642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D0EFA-DC1F-49D1-A1EA-D7BDAC3482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2DE0779-903B-4A95-AB8A-6098D37AA0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C16A59-CD82-499F-8A52-C0BCC531D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63D559-4DC3-4E03-9D6B-E4501BF3D456}"/>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CC295A82-1FBE-423A-8CEA-8B254E9BFE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638FDA-E93F-4831-99FD-44D65212F4DB}"/>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66046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6C33D-17EF-4A52-822F-5F57C155A0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A875C54-517F-4B37-A002-D87F9BCB57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CD74EE9-9DA6-4090-A1C7-E5BCA3D73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9CE9A9-EE1A-40A8-890E-5248419FB7E3}"/>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24B9D795-BA5C-4A8B-9BA6-4FDEB04DAD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6AA820-AEC6-46C6-8755-4754E09865F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472772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E6CEC0-3F8A-40AC-8E65-50EC9C9FF2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443C280-A843-4531-9134-29DC60AF16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CCC1B-E4A1-4D95-ACDA-0AE5A38BE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4D98D79E-FDA3-4284-A018-607EE2A6F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0177859-CE9B-4313-A7EF-C5932D301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118312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BA400E6-830C-494D-A3B3-D1FFD845E735}"/>
              </a:ext>
            </a:extLst>
          </p:cNvPr>
          <p:cNvGrpSpPr/>
          <p:nvPr/>
        </p:nvGrpSpPr>
        <p:grpSpPr>
          <a:xfrm>
            <a:off x="0" y="0"/>
            <a:ext cx="12192000" cy="6858000"/>
            <a:chOff x="0" y="0"/>
            <a:chExt cx="12192000" cy="6858000"/>
          </a:xfrm>
        </p:grpSpPr>
        <p:pic>
          <p:nvPicPr>
            <p:cNvPr id="12" name="图片 11" descr="城市里有灯光&#10;&#10;描述已自动生成">
              <a:extLst>
                <a:ext uri="{FF2B5EF4-FFF2-40B4-BE49-F238E27FC236}">
                  <a16:creationId xmlns:a16="http://schemas.microsoft.com/office/drawing/2014/main" id="{899AEC5A-034A-43AA-8FBC-DFCA2E4E942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467" t="2256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5">
                <a:lum bright="70000" contrast="-70000"/>
              </a:blip>
              <a:stretch>
                <a:fillRect/>
              </a:stretch>
            </a:blipFill>
          </p:spPr>
        </p:pic>
        <p:sp>
          <p:nvSpPr>
            <p:cNvPr id="2" name="矩形 1">
              <a:extLst>
                <a:ext uri="{FF2B5EF4-FFF2-40B4-BE49-F238E27FC236}">
                  <a16:creationId xmlns:a16="http://schemas.microsoft.com/office/drawing/2014/main" id="{72E0FD76-A6BC-42D4-B556-7784A57E27C5}"/>
                </a:ext>
              </a:extLst>
            </p:cNvPr>
            <p:cNvSpPr/>
            <p:nvPr/>
          </p:nvSpPr>
          <p:spPr>
            <a:xfrm>
              <a:off x="0" y="0"/>
              <a:ext cx="12192000" cy="6858000"/>
            </a:xfrm>
            <a:prstGeom prst="rect">
              <a:avLst/>
            </a:prstGeom>
            <a:solidFill>
              <a:schemeClr val="bg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grpSp>
      <p:pic>
        <p:nvPicPr>
          <p:cNvPr id="8" name="图片 7">
            <a:extLst>
              <a:ext uri="{FF2B5EF4-FFF2-40B4-BE49-F238E27FC236}">
                <a16:creationId xmlns:a16="http://schemas.microsoft.com/office/drawing/2014/main" id="{20F41A85-DC2E-4933-9D05-ED2F84955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843" y="0"/>
            <a:ext cx="5282157" cy="6858000"/>
          </a:xfrm>
          <a:prstGeom prst="rect">
            <a:avLst/>
          </a:prstGeom>
        </p:spPr>
      </p:pic>
      <p:sp>
        <p:nvSpPr>
          <p:cNvPr id="9" name="矩形 8">
            <a:extLst>
              <a:ext uri="{FF2B5EF4-FFF2-40B4-BE49-F238E27FC236}">
                <a16:creationId xmlns:a16="http://schemas.microsoft.com/office/drawing/2014/main" id="{28979200-1737-44B9-BC0F-F28512570AF0}"/>
              </a:ext>
            </a:extLst>
          </p:cNvPr>
          <p:cNvSpPr/>
          <p:nvPr/>
        </p:nvSpPr>
        <p:spPr>
          <a:xfrm>
            <a:off x="0" y="2445467"/>
            <a:ext cx="6909838" cy="1284302"/>
          </a:xfrm>
          <a:prstGeom prst="rect">
            <a:avLst/>
          </a:prstGeom>
          <a:gradFill>
            <a:gsLst>
              <a:gs pos="0">
                <a:srgbClr val="2E3FF7"/>
              </a:gs>
              <a:gs pos="100000">
                <a:srgbClr val="00DC8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6AD32DD3-6169-45F7-B092-4039F70B13BB}"/>
              </a:ext>
            </a:extLst>
          </p:cNvPr>
          <p:cNvSpPr txBox="1"/>
          <p:nvPr/>
        </p:nvSpPr>
        <p:spPr>
          <a:xfrm>
            <a:off x="1488142" y="2672119"/>
            <a:ext cx="473638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HarmonyOS Sans SC Bold"/>
                <a:ea typeface="HarmonyOS Sans SC Bold"/>
                <a:cs typeface="+mn-cs"/>
              </a:rPr>
              <a:t>METER</a:t>
            </a:r>
            <a:r>
              <a:rPr kumimoji="0" lang="zh-CN" altLang="en-US" sz="4800" b="0" i="0" u="none" strike="noStrike" kern="1200" cap="none" spc="0" normalizeH="0" baseline="0" noProof="0" dirty="0">
                <a:ln>
                  <a:noFill/>
                </a:ln>
                <a:solidFill>
                  <a:prstClr val="white"/>
                </a:solidFill>
                <a:effectLst/>
                <a:uLnTx/>
                <a:uFillTx/>
                <a:latin typeface="HarmonyOS Sans SC Bold"/>
                <a:ea typeface="HarmonyOS Sans SC Bold"/>
                <a:cs typeface="+mn-cs"/>
              </a:rPr>
              <a:t>汇报</a:t>
            </a:r>
          </a:p>
        </p:txBody>
      </p:sp>
      <p:grpSp>
        <p:nvGrpSpPr>
          <p:cNvPr id="22" name="组合 21">
            <a:extLst>
              <a:ext uri="{FF2B5EF4-FFF2-40B4-BE49-F238E27FC236}">
                <a16:creationId xmlns:a16="http://schemas.microsoft.com/office/drawing/2014/main" id="{CA551237-EAD2-481F-8268-C411420FCE3E}"/>
              </a:ext>
            </a:extLst>
          </p:cNvPr>
          <p:cNvGrpSpPr/>
          <p:nvPr/>
        </p:nvGrpSpPr>
        <p:grpSpPr>
          <a:xfrm>
            <a:off x="1488142" y="4204014"/>
            <a:ext cx="3468669" cy="811428"/>
            <a:chOff x="1174861" y="6148068"/>
            <a:chExt cx="1705691" cy="233472"/>
          </a:xfrm>
        </p:grpSpPr>
        <p:sp>
          <p:nvSpPr>
            <p:cNvPr id="6" name="文本框 5">
              <a:extLst>
                <a:ext uri="{FF2B5EF4-FFF2-40B4-BE49-F238E27FC236}">
                  <a16:creationId xmlns:a16="http://schemas.microsoft.com/office/drawing/2014/main" id="{A08B8287-B6D8-497C-AE13-2E6796F05527}"/>
                </a:ext>
              </a:extLst>
            </p:cNvPr>
            <p:cNvSpPr txBox="1"/>
            <p:nvPr/>
          </p:nvSpPr>
          <p:spPr>
            <a:xfrm>
              <a:off x="1174861" y="6148068"/>
              <a:ext cx="696195" cy="1682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丁炳智</a:t>
              </a:r>
            </a:p>
          </p:txBody>
        </p:sp>
        <p:sp>
          <p:nvSpPr>
            <p:cNvPr id="17" name="文本框 16">
              <a:extLst>
                <a:ext uri="{FF2B5EF4-FFF2-40B4-BE49-F238E27FC236}">
                  <a16:creationId xmlns:a16="http://schemas.microsoft.com/office/drawing/2014/main" id="{C482CB89-7C49-4D96-9CEB-CC4149FB2515}"/>
                </a:ext>
              </a:extLst>
            </p:cNvPr>
            <p:cNvSpPr txBox="1"/>
            <p:nvPr/>
          </p:nvSpPr>
          <p:spPr>
            <a:xfrm>
              <a:off x="2052717" y="6196447"/>
              <a:ext cx="827835" cy="1682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2021.11</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endParaRPr>
            </a:p>
          </p:txBody>
        </p:sp>
        <p:cxnSp>
          <p:nvCxnSpPr>
            <p:cNvPr id="16" name="直接连接符 15">
              <a:extLst>
                <a:ext uri="{FF2B5EF4-FFF2-40B4-BE49-F238E27FC236}">
                  <a16:creationId xmlns:a16="http://schemas.microsoft.com/office/drawing/2014/main" id="{EF00AD5C-7958-4231-A50C-51F7F28BD61C}"/>
                </a:ext>
              </a:extLst>
            </p:cNvPr>
            <p:cNvCxnSpPr>
              <a:cxnSpLocks/>
            </p:cNvCxnSpPr>
            <p:nvPr/>
          </p:nvCxnSpPr>
          <p:spPr>
            <a:xfrm>
              <a:off x="1961886" y="6179610"/>
              <a:ext cx="0" cy="201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54CE5211-E0A8-4F7F-A95E-D647B295D417}"/>
              </a:ext>
            </a:extLst>
          </p:cNvPr>
          <p:cNvSpPr txBox="1"/>
          <p:nvPr/>
        </p:nvSpPr>
        <p:spPr>
          <a:xfrm>
            <a:off x="1488142" y="4788788"/>
            <a:ext cx="1415772" cy="369332"/>
          </a:xfrm>
          <a:prstGeom prst="rect">
            <a:avLst/>
          </a:prstGeom>
          <a:noFill/>
        </p:spPr>
        <p:txBody>
          <a:bodyPr wrap="square" rtlCol="0">
            <a:spAutoFit/>
          </a:bodyPr>
          <a:lstStyle/>
          <a:p>
            <a:r>
              <a:rPr lang="en-US" altLang="zh-CN" dirty="0">
                <a:solidFill>
                  <a:srgbClr val="404040"/>
                </a:solidFill>
              </a:rPr>
              <a:t>191250024</a:t>
            </a:r>
            <a:endParaRPr lang="zh-CN" altLang="en-US" dirty="0">
              <a:solidFill>
                <a:srgbClr val="404040"/>
              </a:solidFill>
            </a:endParaRPr>
          </a:p>
        </p:txBody>
      </p:sp>
    </p:spTree>
    <p:extLst>
      <p:ext uri="{BB962C8B-B14F-4D97-AF65-F5344CB8AC3E}">
        <p14:creationId xmlns:p14="http://schemas.microsoft.com/office/powerpoint/2010/main" val="397585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a:lnSpc>
                <a:spcPct val="150000"/>
              </a:lnSpc>
              <a:buSzPct val="200000"/>
            </a:pPr>
            <a:r>
              <a:rPr lang="zh-CN" altLang="en-US" sz="3200" dirty="0">
                <a:latin typeface="+mj-ea"/>
                <a:ea typeface="+mj-ea"/>
              </a:rPr>
              <a:t>是一种</a:t>
            </a:r>
            <a:r>
              <a:rPr lang="en-US" altLang="zh-CN" sz="3200" dirty="0">
                <a:latin typeface="+mj-ea"/>
                <a:ea typeface="+mj-ea"/>
              </a:rPr>
              <a:t>CV</a:t>
            </a:r>
            <a:r>
              <a:rPr lang="zh-CN" altLang="en-US" sz="3200" dirty="0">
                <a:latin typeface="+mj-ea"/>
                <a:ea typeface="+mj-ea"/>
              </a:rPr>
              <a:t>技术，可以检测出</a:t>
            </a:r>
            <a:r>
              <a:rPr lang="en-US" altLang="zh-CN" sz="3200" dirty="0">
                <a:latin typeface="+mj-ea"/>
                <a:ea typeface="+mj-ea"/>
              </a:rPr>
              <a:t>GUI</a:t>
            </a:r>
            <a:r>
              <a:rPr lang="zh-CN" altLang="en-US" sz="3200" dirty="0">
                <a:latin typeface="+mj-ea"/>
                <a:ea typeface="+mj-ea"/>
              </a:rPr>
              <a:t>元素可能的边界，如按钮、文本框等，并基于</a:t>
            </a:r>
            <a:r>
              <a:rPr lang="zh-CN" altLang="en-US" sz="3200" dirty="0">
                <a:solidFill>
                  <a:schemeClr val="accent2"/>
                </a:solidFill>
                <a:latin typeface="+mj-ea"/>
                <a:ea typeface="+mj-ea"/>
              </a:rPr>
              <a:t>一些规则</a:t>
            </a:r>
            <a:r>
              <a:rPr lang="zh-CN" altLang="en-US" sz="3200" dirty="0">
                <a:latin typeface="+mj-ea"/>
                <a:ea typeface="+mj-ea"/>
              </a:rPr>
              <a:t>过滤掉不理想边界。</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规则</a:t>
            </a:r>
            <a:r>
              <a:rPr lang="zh-CN" altLang="en-US" sz="3200" dirty="0">
                <a:latin typeface="+mj-ea"/>
                <a:ea typeface="+mj-ea"/>
              </a:rPr>
              <a:t>：用于判断</a:t>
            </a:r>
            <a:r>
              <a:rPr lang="zh-CN" altLang="en-US" sz="3200" dirty="0">
                <a:solidFill>
                  <a:srgbClr val="FF0000"/>
                </a:solidFill>
                <a:latin typeface="+mj-ea"/>
                <a:ea typeface="+mj-ea"/>
              </a:rPr>
              <a:t>过小、过大、过细、过粗、相覆盖、临近和文本元素</a:t>
            </a:r>
            <a:r>
              <a:rPr lang="zh-CN" altLang="en-US" sz="3200" dirty="0">
                <a:latin typeface="+mj-ea"/>
                <a:ea typeface="+mj-ea"/>
              </a:rPr>
              <a:t>轮廓的七条规则，其中前</a:t>
            </a:r>
            <a:r>
              <a:rPr lang="en-US" altLang="zh-CN" sz="3200" dirty="0">
                <a:latin typeface="+mj-ea"/>
                <a:ea typeface="+mj-ea"/>
              </a:rPr>
              <a:t>5</a:t>
            </a:r>
            <a:r>
              <a:rPr lang="zh-CN" altLang="en-US" sz="3200" dirty="0">
                <a:latin typeface="+mj-ea"/>
                <a:ea typeface="+mj-ea"/>
              </a:rPr>
              <a:t>条用于进行轮廓识别，第</a:t>
            </a:r>
            <a:r>
              <a:rPr lang="en-US" altLang="zh-CN" sz="3200" dirty="0">
                <a:latin typeface="+mj-ea"/>
                <a:ea typeface="+mj-ea"/>
              </a:rPr>
              <a:t>6</a:t>
            </a:r>
            <a:r>
              <a:rPr lang="zh-CN" altLang="en-US" sz="3200" dirty="0">
                <a:latin typeface="+mj-ea"/>
                <a:ea typeface="+mj-ea"/>
              </a:rPr>
              <a:t>、</a:t>
            </a:r>
            <a:r>
              <a:rPr lang="en-US" altLang="zh-CN" sz="3200" dirty="0">
                <a:latin typeface="+mj-ea"/>
                <a:ea typeface="+mj-ea"/>
              </a:rPr>
              <a:t>7</a:t>
            </a:r>
            <a:r>
              <a:rPr lang="zh-CN" altLang="en-US" sz="3200" dirty="0">
                <a:latin typeface="+mj-ea"/>
                <a:ea typeface="+mj-ea"/>
              </a:rPr>
              <a:t>条用于进行文本归类，第</a:t>
            </a:r>
            <a:r>
              <a:rPr lang="en-US" altLang="zh-CN" sz="3200" dirty="0">
                <a:latin typeface="+mj-ea"/>
                <a:ea typeface="+mj-ea"/>
              </a:rPr>
              <a:t>7</a:t>
            </a:r>
            <a:r>
              <a:rPr lang="zh-CN" altLang="en-US" sz="3200" dirty="0">
                <a:latin typeface="+mj-ea"/>
                <a:ea typeface="+mj-ea"/>
              </a:rPr>
              <a:t>条是第</a:t>
            </a:r>
            <a:r>
              <a:rPr lang="en-US" altLang="zh-CN" sz="3200" dirty="0">
                <a:latin typeface="+mj-ea"/>
                <a:ea typeface="+mj-ea"/>
              </a:rPr>
              <a:t>6</a:t>
            </a:r>
            <a:r>
              <a:rPr lang="zh-CN" altLang="en-US" sz="3200" dirty="0">
                <a:latin typeface="+mj-ea"/>
                <a:ea typeface="+mj-ea"/>
              </a:rPr>
              <a:t>条的补充。</a:t>
            </a:r>
            <a:endParaRPr lang="en-US" altLang="zh-CN" sz="3200" dirty="0">
              <a:latin typeface="+mj-ea"/>
              <a:ea typeface="+mj-ea"/>
            </a:endParaRPr>
          </a:p>
        </p:txBody>
      </p:sp>
    </p:spTree>
    <p:extLst>
      <p:ext uri="{BB962C8B-B14F-4D97-AF65-F5344CB8AC3E}">
        <p14:creationId xmlns:p14="http://schemas.microsoft.com/office/powerpoint/2010/main" val="184308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边缘检测：</a:t>
            </a:r>
            <a:endParaRPr lang="en-US" altLang="zh-CN" sz="3200" dirty="0">
              <a:latin typeface="+mj-ea"/>
              <a:ea typeface="+mj-ea"/>
            </a:endParaRPr>
          </a:p>
          <a:p>
            <a:pPr>
              <a:lnSpc>
                <a:spcPct val="150000"/>
              </a:lnSpc>
              <a:buSzPct val="100000"/>
            </a:pPr>
            <a:r>
              <a:rPr lang="en-US" altLang="zh-CN" sz="3200" dirty="0">
                <a:latin typeface="+mj-ea"/>
                <a:ea typeface="+mj-ea"/>
              </a:rPr>
              <a:t>Canny Algorithm</a:t>
            </a:r>
            <a:r>
              <a:rPr lang="zh-CN" altLang="en-US" sz="3200" dirty="0">
                <a:latin typeface="+mj-ea"/>
                <a:ea typeface="+mj-ea"/>
              </a:rPr>
              <a:t> 算法，用于检测边缘的初始集合</a:t>
            </a:r>
            <a:endParaRPr lang="en-US" altLang="zh-CN" sz="3200" dirty="0">
              <a:latin typeface="+mj-ea"/>
              <a:ea typeface="+mj-ea"/>
            </a:endParaRPr>
          </a:p>
          <a:p>
            <a:pPr>
              <a:lnSpc>
                <a:spcPct val="150000"/>
              </a:lnSpc>
              <a:buSzPct val="100000"/>
            </a:pPr>
            <a:r>
              <a:rPr lang="zh-CN" altLang="en-US" sz="3200" dirty="0">
                <a:latin typeface="+mj-ea"/>
                <a:ea typeface="+mj-ea"/>
              </a:rPr>
              <a:t>在</a:t>
            </a:r>
            <a:r>
              <a:rPr lang="en-US" altLang="zh-CN" sz="3200" dirty="0">
                <a:latin typeface="+mj-ea"/>
                <a:ea typeface="+mj-ea"/>
              </a:rPr>
              <a:t>OpenCV</a:t>
            </a:r>
            <a:r>
              <a:rPr lang="zh-CN" altLang="en-US" sz="3200" dirty="0">
                <a:latin typeface="+mj-ea"/>
                <a:ea typeface="+mj-ea"/>
              </a:rPr>
              <a:t>中，首先使用</a:t>
            </a:r>
            <a:r>
              <a:rPr lang="en-US" altLang="zh-CN" sz="3200" dirty="0">
                <a:latin typeface="+mj-ea"/>
                <a:ea typeface="+mj-ea"/>
              </a:rPr>
              <a:t>cv2.Canny()</a:t>
            </a:r>
            <a:r>
              <a:rPr lang="zh-CN" altLang="en-US" sz="3200" dirty="0">
                <a:latin typeface="+mj-ea"/>
                <a:ea typeface="+mj-ea"/>
              </a:rPr>
              <a:t>方法将图像转化为二值图，得到二值图后</a:t>
            </a:r>
            <a:r>
              <a:rPr lang="en-US" altLang="zh-CN" sz="3200" dirty="0">
                <a:latin typeface="+mj-ea"/>
                <a:ea typeface="+mj-ea"/>
              </a:rPr>
              <a:t>——</a:t>
            </a:r>
          </a:p>
          <a:p>
            <a:pPr marL="457200" indent="-457200">
              <a:lnSpc>
                <a:spcPct val="150000"/>
              </a:lnSpc>
              <a:buSzPct val="100000"/>
              <a:buFont typeface="Wingdings" panose="05000000000000000000" pitchFamily="2" charset="2"/>
              <a:buChar char="u"/>
            </a:pPr>
            <a:r>
              <a:rPr lang="zh-CN" altLang="en-US" sz="3200" dirty="0">
                <a:latin typeface="+mj-ea"/>
                <a:ea typeface="+mj-ea"/>
              </a:rPr>
              <a:t>轮廓检测：</a:t>
            </a:r>
            <a:endParaRPr lang="en-US" altLang="zh-CN" sz="3200" dirty="0">
              <a:latin typeface="+mj-ea"/>
              <a:ea typeface="+mj-ea"/>
            </a:endParaRPr>
          </a:p>
          <a:p>
            <a:pPr>
              <a:lnSpc>
                <a:spcPct val="150000"/>
              </a:lnSpc>
              <a:buSzPct val="100000"/>
            </a:pPr>
            <a:r>
              <a:rPr lang="zh-CN" altLang="en-US" sz="3200" dirty="0">
                <a:latin typeface="+mj-ea"/>
                <a:ea typeface="+mj-ea"/>
              </a:rPr>
              <a:t>使用</a:t>
            </a:r>
            <a:r>
              <a:rPr lang="en-US" altLang="zh-CN" sz="3200" dirty="0">
                <a:latin typeface="+mj-ea"/>
                <a:ea typeface="+mj-ea"/>
              </a:rPr>
              <a:t>cv2.findContours()</a:t>
            </a:r>
            <a:r>
              <a:rPr lang="zh-CN" altLang="en-US" sz="3200" dirty="0">
                <a:latin typeface="+mj-ea"/>
                <a:ea typeface="+mj-ea"/>
              </a:rPr>
              <a:t>方法得到找到的轮廓</a:t>
            </a:r>
            <a:r>
              <a:rPr lang="en-US" altLang="zh-CN" sz="3200" dirty="0">
                <a:latin typeface="+mj-ea"/>
                <a:ea typeface="+mj-ea"/>
              </a:rPr>
              <a:t>contours</a:t>
            </a:r>
          </a:p>
        </p:txBody>
      </p:sp>
    </p:spTree>
    <p:extLst>
      <p:ext uri="{BB962C8B-B14F-4D97-AF65-F5344CB8AC3E}">
        <p14:creationId xmlns:p14="http://schemas.microsoft.com/office/powerpoint/2010/main" val="522662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轮廓检测示意</a:t>
            </a:r>
            <a:endParaRPr lang="en-US" altLang="zh-CN" sz="3200" dirty="0">
              <a:latin typeface="+mj-ea"/>
              <a:ea typeface="+mj-ea"/>
            </a:endParaRPr>
          </a:p>
        </p:txBody>
      </p:sp>
      <p:pic>
        <p:nvPicPr>
          <p:cNvPr id="4" name="图片 3">
            <a:extLst>
              <a:ext uri="{FF2B5EF4-FFF2-40B4-BE49-F238E27FC236}">
                <a16:creationId xmlns:a16="http://schemas.microsoft.com/office/drawing/2014/main" id="{25287BD0-8BBC-476C-BA53-5AEC25C15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975" y="1794161"/>
            <a:ext cx="2748482" cy="4765765"/>
          </a:xfrm>
          <a:prstGeom prst="rect">
            <a:avLst/>
          </a:prstGeom>
        </p:spPr>
      </p:pic>
      <p:pic>
        <p:nvPicPr>
          <p:cNvPr id="6" name="图片 5">
            <a:extLst>
              <a:ext uri="{FF2B5EF4-FFF2-40B4-BE49-F238E27FC236}">
                <a16:creationId xmlns:a16="http://schemas.microsoft.com/office/drawing/2014/main" id="{13AE5123-E24F-4340-99D5-CE4DE46E50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2487" y="1790058"/>
            <a:ext cx="2748482" cy="4765765"/>
          </a:xfrm>
          <a:prstGeom prst="rect">
            <a:avLst/>
          </a:prstGeom>
        </p:spPr>
      </p:pic>
      <p:cxnSp>
        <p:nvCxnSpPr>
          <p:cNvPr id="10" name="直接箭头连接符 9">
            <a:extLst>
              <a:ext uri="{FF2B5EF4-FFF2-40B4-BE49-F238E27FC236}">
                <a16:creationId xmlns:a16="http://schemas.microsoft.com/office/drawing/2014/main" id="{6CC9D756-07C8-473E-82CB-AF1418AA68B9}"/>
              </a:ext>
            </a:extLst>
          </p:cNvPr>
          <p:cNvCxnSpPr/>
          <p:nvPr/>
        </p:nvCxnSpPr>
        <p:spPr>
          <a:xfrm>
            <a:off x="4908884" y="4172940"/>
            <a:ext cx="208547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B2ED98F-7197-49B9-B6EA-27321BCB5EC5}"/>
              </a:ext>
            </a:extLst>
          </p:cNvPr>
          <p:cNvSpPr txBox="1"/>
          <p:nvPr/>
        </p:nvSpPr>
        <p:spPr>
          <a:xfrm>
            <a:off x="4863981" y="3602810"/>
            <a:ext cx="2460277" cy="461665"/>
          </a:xfrm>
          <a:prstGeom prst="rect">
            <a:avLst/>
          </a:prstGeom>
          <a:noFill/>
        </p:spPr>
        <p:txBody>
          <a:bodyPr wrap="square" rtlCol="0">
            <a:spAutoFit/>
          </a:bodyPr>
          <a:lstStyle/>
          <a:p>
            <a:r>
              <a:rPr lang="zh-CN" altLang="en-US" sz="2400" dirty="0"/>
              <a:t>应用屏幕截图</a:t>
            </a:r>
          </a:p>
        </p:txBody>
      </p:sp>
      <p:sp>
        <p:nvSpPr>
          <p:cNvPr id="12" name="文本框 11">
            <a:extLst>
              <a:ext uri="{FF2B5EF4-FFF2-40B4-BE49-F238E27FC236}">
                <a16:creationId xmlns:a16="http://schemas.microsoft.com/office/drawing/2014/main" id="{0A697A76-F8B6-42C8-8C44-684A62EB2876}"/>
              </a:ext>
            </a:extLst>
          </p:cNvPr>
          <p:cNvSpPr txBox="1"/>
          <p:nvPr/>
        </p:nvSpPr>
        <p:spPr>
          <a:xfrm>
            <a:off x="4713369" y="4297012"/>
            <a:ext cx="2460277" cy="1569660"/>
          </a:xfrm>
          <a:prstGeom prst="rect">
            <a:avLst/>
          </a:prstGeom>
          <a:noFill/>
        </p:spPr>
        <p:txBody>
          <a:bodyPr wrap="square" rtlCol="0">
            <a:spAutoFit/>
          </a:bodyPr>
          <a:lstStyle/>
          <a:p>
            <a:pPr algn="ctr"/>
            <a:r>
              <a:rPr lang="en-US" altLang="zh-CN" sz="2400" dirty="0"/>
              <a:t>Canny</a:t>
            </a:r>
            <a:r>
              <a:rPr lang="zh-CN" altLang="en-US" sz="2400" dirty="0"/>
              <a:t>边缘检测</a:t>
            </a:r>
            <a:endParaRPr lang="en-US" altLang="zh-CN" sz="2400" dirty="0"/>
          </a:p>
          <a:p>
            <a:pPr algn="ctr"/>
            <a:r>
              <a:rPr lang="zh-CN" altLang="en-US" sz="2400" dirty="0"/>
              <a:t>图像二值化</a:t>
            </a:r>
            <a:endParaRPr lang="en-US" altLang="zh-CN" sz="2400" dirty="0"/>
          </a:p>
          <a:p>
            <a:pPr algn="ctr"/>
            <a:endParaRPr lang="en-US" altLang="zh-CN" sz="2400" dirty="0"/>
          </a:p>
          <a:p>
            <a:pPr algn="ctr"/>
            <a:r>
              <a:rPr lang="zh-CN" altLang="en-US" sz="2400" dirty="0"/>
              <a:t>轮廓检测</a:t>
            </a:r>
            <a:endParaRPr lang="en-US" altLang="zh-CN" sz="2400" dirty="0"/>
          </a:p>
        </p:txBody>
      </p:sp>
    </p:spTree>
    <p:extLst>
      <p:ext uri="{BB962C8B-B14F-4D97-AF65-F5344CB8AC3E}">
        <p14:creationId xmlns:p14="http://schemas.microsoft.com/office/powerpoint/2010/main" val="153993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latin typeface="+mj-ea"/>
                <a:ea typeface="+mj-ea"/>
              </a:rPr>
              <a:t>光学字符识别，也是</a:t>
            </a:r>
            <a:r>
              <a:rPr lang="en-US" altLang="zh-CN" sz="3200" dirty="0">
                <a:latin typeface="+mj-ea"/>
                <a:ea typeface="+mj-ea"/>
              </a:rPr>
              <a:t>CV</a:t>
            </a:r>
            <a:r>
              <a:rPr lang="zh-CN" altLang="en-US" sz="3200" dirty="0">
                <a:latin typeface="+mj-ea"/>
                <a:ea typeface="+mj-ea"/>
              </a:rPr>
              <a:t>技术，利用此技术从截屏中识别文本，通过对比识别出的轮廓位置和大小与提取的文本是否匹配，判断提取的元素轮廓是文本还是图形。</a:t>
            </a:r>
            <a:endParaRPr lang="en-US" altLang="zh-CN" sz="3200" dirty="0">
              <a:latin typeface="+mj-ea"/>
              <a:ea typeface="+mj-ea"/>
            </a:endParaRPr>
          </a:p>
        </p:txBody>
      </p:sp>
    </p:spTree>
    <p:extLst>
      <p:ext uri="{BB962C8B-B14F-4D97-AF65-F5344CB8AC3E}">
        <p14:creationId xmlns:p14="http://schemas.microsoft.com/office/powerpoint/2010/main" val="299064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solidFill>
                  <a:schemeClr val="accent2"/>
                </a:solidFill>
                <a:latin typeface="+mj-ea"/>
                <a:ea typeface="+mj-ea"/>
              </a:rPr>
              <a:t>针对夜间模式（护眼模式）下的文本识别：</a:t>
            </a:r>
            <a:endParaRPr lang="en-US" altLang="zh-CN" sz="3200" dirty="0">
              <a:solidFill>
                <a:schemeClr val="accent2"/>
              </a:solidFill>
              <a:latin typeface="+mj-ea"/>
              <a:ea typeface="+mj-ea"/>
            </a:endParaRPr>
          </a:p>
          <a:p>
            <a:pPr>
              <a:lnSpc>
                <a:spcPct val="150000"/>
              </a:lnSpc>
              <a:buSzPct val="100000"/>
            </a:pPr>
            <a:r>
              <a:rPr lang="zh-CN" altLang="en-US" sz="3200" dirty="0">
                <a:latin typeface="+mj-ea"/>
                <a:ea typeface="+mj-ea"/>
              </a:rPr>
              <a:t>文本颜色比背景颜色更浅的图像，是移动应用上常见的情况，例如夜间时手机开启夜间模式，则屏幕整体颜色变深。</a:t>
            </a:r>
            <a:endParaRPr lang="en-US" altLang="zh-CN" sz="3200" dirty="0">
              <a:latin typeface="+mj-ea"/>
              <a:ea typeface="+mj-ea"/>
            </a:endParaRPr>
          </a:p>
          <a:p>
            <a:pPr>
              <a:lnSpc>
                <a:spcPct val="150000"/>
              </a:lnSpc>
              <a:buSzPct val="100000"/>
            </a:pPr>
            <a:r>
              <a:rPr lang="zh-CN" altLang="en-US" sz="3200" dirty="0">
                <a:latin typeface="+mj-ea"/>
                <a:ea typeface="+mj-ea"/>
              </a:rPr>
              <a:t>在进行</a:t>
            </a:r>
            <a:r>
              <a:rPr lang="en-US" altLang="zh-CN" sz="3200" dirty="0">
                <a:latin typeface="+mj-ea"/>
                <a:ea typeface="+mj-ea"/>
              </a:rPr>
              <a:t>OCR</a:t>
            </a:r>
            <a:r>
              <a:rPr lang="zh-CN" altLang="en-US" sz="3200" dirty="0">
                <a:latin typeface="+mj-ea"/>
                <a:ea typeface="+mj-ea"/>
              </a:rPr>
              <a:t>识别前，需要计算所有像素点</a:t>
            </a:r>
            <a:r>
              <a:rPr lang="en-US" altLang="zh-CN" sz="3200" dirty="0">
                <a:latin typeface="+mj-ea"/>
                <a:ea typeface="+mj-ea"/>
              </a:rPr>
              <a:t>RGB</a:t>
            </a:r>
            <a:r>
              <a:rPr lang="zh-CN" altLang="en-US" sz="3200" dirty="0">
                <a:latin typeface="+mj-ea"/>
                <a:ea typeface="+mj-ea"/>
              </a:rPr>
              <a:t>平均值，若小于一个阈值（</a:t>
            </a:r>
            <a:r>
              <a:rPr lang="en-US" altLang="zh-CN" sz="3200" dirty="0">
                <a:latin typeface="+mj-ea"/>
                <a:ea typeface="+mj-ea"/>
              </a:rPr>
              <a:t>150</a:t>
            </a:r>
            <a:r>
              <a:rPr lang="zh-CN" altLang="en-US" sz="3200" dirty="0">
                <a:latin typeface="+mj-ea"/>
                <a:ea typeface="+mj-ea"/>
              </a:rPr>
              <a:t>）则需要将其转化为负片后传给</a:t>
            </a:r>
            <a:r>
              <a:rPr lang="en-US" altLang="zh-CN" sz="3200" dirty="0">
                <a:latin typeface="+mj-ea"/>
                <a:ea typeface="+mj-ea"/>
              </a:rPr>
              <a:t>OCR</a:t>
            </a:r>
            <a:r>
              <a:rPr lang="zh-CN" altLang="en-US" sz="3200" dirty="0">
                <a:latin typeface="+mj-ea"/>
                <a:ea typeface="+mj-ea"/>
              </a:rPr>
              <a:t>。</a:t>
            </a:r>
            <a:endParaRPr lang="en-US" altLang="zh-CN" sz="3200" dirty="0">
              <a:latin typeface="+mj-ea"/>
              <a:ea typeface="+mj-ea"/>
            </a:endParaRPr>
          </a:p>
        </p:txBody>
      </p:sp>
      <p:sp>
        <p:nvSpPr>
          <p:cNvPr id="3" name="矩形 2">
            <a:extLst>
              <a:ext uri="{FF2B5EF4-FFF2-40B4-BE49-F238E27FC236}">
                <a16:creationId xmlns:a16="http://schemas.microsoft.com/office/drawing/2014/main" id="{A8519104-09BB-4E1F-84A5-BCBE6092371B}"/>
              </a:ext>
            </a:extLst>
          </p:cNvPr>
          <p:cNvSpPr/>
          <p:nvPr/>
        </p:nvSpPr>
        <p:spPr>
          <a:xfrm rot="20676495">
            <a:off x="6447482" y="1045329"/>
            <a:ext cx="5724645"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比较费时的一步！</a:t>
            </a:r>
          </a:p>
        </p:txBody>
      </p:sp>
    </p:spTree>
    <p:extLst>
      <p:ext uri="{BB962C8B-B14F-4D97-AF65-F5344CB8AC3E}">
        <p14:creationId xmlns:p14="http://schemas.microsoft.com/office/powerpoint/2010/main" val="89780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746871"/>
          </a:xfrm>
          <a:prstGeom prst="rect">
            <a:avLst/>
          </a:prstGeom>
          <a:noFill/>
        </p:spPr>
        <p:txBody>
          <a:bodyPr wrap="square" rtlCol="0">
            <a:spAutoFit/>
          </a:bodyPr>
          <a:lstStyle/>
          <a:p>
            <a:pPr>
              <a:lnSpc>
                <a:spcPct val="150000"/>
              </a:lnSpc>
              <a:buSzPct val="100000"/>
            </a:pPr>
            <a:r>
              <a:rPr lang="zh-CN" altLang="en-US" sz="3200" dirty="0">
                <a:solidFill>
                  <a:schemeClr val="accent2"/>
                </a:solidFill>
                <a:latin typeface="+mj-ea"/>
                <a:ea typeface="+mj-ea"/>
              </a:rPr>
              <a:t>针对夜间模式（护眼模式）下的文本识别示意</a:t>
            </a:r>
            <a:endParaRPr lang="en-US" altLang="zh-CN" sz="3200" dirty="0">
              <a:solidFill>
                <a:schemeClr val="accent2"/>
              </a:solidFill>
              <a:latin typeface="+mj-ea"/>
              <a:ea typeface="+mj-ea"/>
            </a:endParaRPr>
          </a:p>
        </p:txBody>
      </p:sp>
      <p:pic>
        <p:nvPicPr>
          <p:cNvPr id="5" name="图片 4">
            <a:extLst>
              <a:ext uri="{FF2B5EF4-FFF2-40B4-BE49-F238E27FC236}">
                <a16:creationId xmlns:a16="http://schemas.microsoft.com/office/drawing/2014/main" id="{6F2D8496-388A-41E3-9349-3403AC849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7049" y="1954499"/>
            <a:ext cx="6869486" cy="2128573"/>
          </a:xfrm>
          <a:prstGeom prst="rect">
            <a:avLst/>
          </a:prstGeom>
        </p:spPr>
      </p:pic>
      <p:pic>
        <p:nvPicPr>
          <p:cNvPr id="7" name="图片 6">
            <a:extLst>
              <a:ext uri="{FF2B5EF4-FFF2-40B4-BE49-F238E27FC236}">
                <a16:creationId xmlns:a16="http://schemas.microsoft.com/office/drawing/2014/main" id="{5D9283FF-B877-435E-92B6-07B0F88FC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7049" y="4189082"/>
            <a:ext cx="6862262" cy="2366741"/>
          </a:xfrm>
          <a:prstGeom prst="rect">
            <a:avLst/>
          </a:prstGeom>
        </p:spPr>
      </p:pic>
      <p:cxnSp>
        <p:nvCxnSpPr>
          <p:cNvPr id="11" name="连接符: 曲线 10">
            <a:extLst>
              <a:ext uri="{FF2B5EF4-FFF2-40B4-BE49-F238E27FC236}">
                <a16:creationId xmlns:a16="http://schemas.microsoft.com/office/drawing/2014/main" id="{EBE1FF1D-2435-472B-9E4C-74F6BC10CEF6}"/>
              </a:ext>
            </a:extLst>
          </p:cNvPr>
          <p:cNvCxnSpPr>
            <a:stCxn id="5" idx="1"/>
          </p:cNvCxnSpPr>
          <p:nvPr/>
        </p:nvCxnSpPr>
        <p:spPr>
          <a:xfrm rot="10800000" flipV="1">
            <a:off x="3907049" y="3018786"/>
            <a:ext cx="12700" cy="2353666"/>
          </a:xfrm>
          <a:prstGeom prst="curvedConnector4">
            <a:avLst>
              <a:gd name="adj1" fmla="val 5273685"/>
              <a:gd name="adj2" fmla="val 10055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B01E0C-FBFA-4E5A-8AD8-38E3751137A7}"/>
              </a:ext>
            </a:extLst>
          </p:cNvPr>
          <p:cNvSpPr txBox="1"/>
          <p:nvPr/>
        </p:nvSpPr>
        <p:spPr>
          <a:xfrm>
            <a:off x="285419" y="2850254"/>
            <a:ext cx="3039302" cy="2677656"/>
          </a:xfrm>
          <a:prstGeom prst="rect">
            <a:avLst/>
          </a:prstGeom>
          <a:noFill/>
        </p:spPr>
        <p:txBody>
          <a:bodyPr wrap="square" rtlCol="0">
            <a:spAutoFit/>
          </a:bodyPr>
          <a:lstStyle/>
          <a:p>
            <a:r>
              <a:rPr lang="zh-CN" altLang="en-US" sz="2800" dirty="0"/>
              <a:t>对每个像素点进行负片变换，即对应的</a:t>
            </a:r>
            <a:r>
              <a:rPr lang="en-US" altLang="zh-CN" sz="2800" dirty="0"/>
              <a:t>RGB</a:t>
            </a:r>
            <a:r>
              <a:rPr lang="zh-CN" altLang="en-US" sz="2800" dirty="0"/>
              <a:t>值转换为</a:t>
            </a:r>
            <a:endParaRPr lang="en-US" altLang="zh-CN" sz="2800" dirty="0"/>
          </a:p>
          <a:p>
            <a:pPr algn="ctr"/>
            <a:r>
              <a:rPr lang="en-US" altLang="zh-CN" sz="2800" dirty="0"/>
              <a:t>255-R</a:t>
            </a:r>
          </a:p>
          <a:p>
            <a:pPr algn="ctr"/>
            <a:r>
              <a:rPr lang="en-US" altLang="zh-CN" sz="2800" dirty="0"/>
              <a:t>255-G</a:t>
            </a:r>
          </a:p>
          <a:p>
            <a:pPr algn="ctr"/>
            <a:r>
              <a:rPr lang="en-US" altLang="zh-CN" sz="2800" dirty="0"/>
              <a:t>255-B</a:t>
            </a:r>
            <a:endParaRPr lang="zh-CN" altLang="en-US" sz="2800" dirty="0"/>
          </a:p>
        </p:txBody>
      </p:sp>
    </p:spTree>
    <p:extLst>
      <p:ext uri="{BB962C8B-B14F-4D97-AF65-F5344CB8AC3E}">
        <p14:creationId xmlns:p14="http://schemas.microsoft.com/office/powerpoint/2010/main" val="22016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3257295" y="953849"/>
            <a:ext cx="5283328" cy="1311449"/>
          </a:xfrm>
          <a:prstGeom prst="rect">
            <a:avLst/>
          </a:prstGeom>
          <a:noFill/>
        </p:spPr>
        <p:txBody>
          <a:bodyPr wrap="square" rtlCol="0">
            <a:spAutoFit/>
          </a:bodyPr>
          <a:lstStyle/>
          <a:p>
            <a:pPr>
              <a:lnSpc>
                <a:spcPct val="150000"/>
              </a:lnSpc>
              <a:buSzPct val="100000"/>
            </a:pPr>
            <a:r>
              <a:rPr lang="zh-CN" altLang="en-US" sz="2800" dirty="0">
                <a:solidFill>
                  <a:schemeClr val="accent2"/>
                </a:solidFill>
                <a:latin typeface="+mj-ea"/>
                <a:ea typeface="+mj-ea"/>
              </a:rPr>
              <a:t>应用</a:t>
            </a:r>
            <a:r>
              <a:rPr lang="en-US" altLang="zh-CN" sz="2800" dirty="0">
                <a:solidFill>
                  <a:schemeClr val="accent2"/>
                </a:solidFill>
                <a:latin typeface="+mj-ea"/>
                <a:ea typeface="+mj-ea"/>
              </a:rPr>
              <a:t>APP</a:t>
            </a:r>
            <a:r>
              <a:rPr lang="zh-CN" altLang="en-US" sz="2800" dirty="0">
                <a:solidFill>
                  <a:schemeClr val="accent2"/>
                </a:solidFill>
                <a:latin typeface="+mj-ea"/>
                <a:ea typeface="+mj-ea"/>
              </a:rPr>
              <a:t>截图文本识别示意</a:t>
            </a:r>
            <a:endParaRPr lang="en-US" altLang="zh-CN" sz="2800" dirty="0">
              <a:solidFill>
                <a:schemeClr val="accent2"/>
              </a:solidFill>
              <a:latin typeface="+mj-ea"/>
              <a:ea typeface="+mj-ea"/>
            </a:endParaRPr>
          </a:p>
          <a:p>
            <a:pPr>
              <a:lnSpc>
                <a:spcPct val="150000"/>
              </a:lnSpc>
              <a:buSzPct val="100000"/>
            </a:pPr>
            <a:r>
              <a:rPr lang="zh-CN" altLang="en-US" sz="2800" dirty="0">
                <a:solidFill>
                  <a:schemeClr val="accent2"/>
                </a:solidFill>
                <a:latin typeface="+mj-ea"/>
                <a:ea typeface="+mj-ea"/>
              </a:rPr>
              <a:t>（以大众点评应用为例）</a:t>
            </a:r>
            <a:endParaRPr lang="en-US" altLang="zh-CN" sz="2800" dirty="0">
              <a:solidFill>
                <a:schemeClr val="accent2"/>
              </a:solidFill>
              <a:latin typeface="+mj-ea"/>
              <a:ea typeface="+mj-ea"/>
            </a:endParaRPr>
          </a:p>
        </p:txBody>
      </p:sp>
      <p:pic>
        <p:nvPicPr>
          <p:cNvPr id="4" name="图片 3">
            <a:extLst>
              <a:ext uri="{FF2B5EF4-FFF2-40B4-BE49-F238E27FC236}">
                <a16:creationId xmlns:a16="http://schemas.microsoft.com/office/drawing/2014/main" id="{62AD69D6-75B2-4969-B9B1-2E60B11153A9}"/>
              </a:ext>
            </a:extLst>
          </p:cNvPr>
          <p:cNvPicPr>
            <a:picLocks noChangeAspect="1"/>
          </p:cNvPicPr>
          <p:nvPr/>
        </p:nvPicPr>
        <p:blipFill rotWithShape="1">
          <a:blip r:embed="rId5"/>
          <a:srcRect l="21504" t="-1" r="-183" b="-1032"/>
          <a:stretch/>
        </p:blipFill>
        <p:spPr>
          <a:xfrm>
            <a:off x="3541880" y="2841451"/>
            <a:ext cx="3721768" cy="1650338"/>
          </a:xfrm>
          <a:prstGeom prst="rect">
            <a:avLst/>
          </a:prstGeom>
        </p:spPr>
      </p:pic>
      <p:pic>
        <p:nvPicPr>
          <p:cNvPr id="10" name="图片 9">
            <a:extLst>
              <a:ext uri="{FF2B5EF4-FFF2-40B4-BE49-F238E27FC236}">
                <a16:creationId xmlns:a16="http://schemas.microsoft.com/office/drawing/2014/main" id="{77D6A584-E280-461C-99C9-E8A75FD85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378" y="1838277"/>
            <a:ext cx="2827917" cy="4903501"/>
          </a:xfrm>
          <a:prstGeom prst="rect">
            <a:avLst/>
          </a:prstGeom>
        </p:spPr>
      </p:pic>
      <p:pic>
        <p:nvPicPr>
          <p:cNvPr id="24" name="图片 23">
            <a:extLst>
              <a:ext uri="{FF2B5EF4-FFF2-40B4-BE49-F238E27FC236}">
                <a16:creationId xmlns:a16="http://schemas.microsoft.com/office/drawing/2014/main" id="{1F48220C-CF07-40D0-B05E-79CCB68FB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3586" y="877274"/>
            <a:ext cx="3795944" cy="5678549"/>
          </a:xfrm>
          <a:prstGeom prst="rect">
            <a:avLst/>
          </a:prstGeom>
        </p:spPr>
      </p:pic>
      <p:sp>
        <p:nvSpPr>
          <p:cNvPr id="14" name="椭圆 13">
            <a:extLst>
              <a:ext uri="{FF2B5EF4-FFF2-40B4-BE49-F238E27FC236}">
                <a16:creationId xmlns:a16="http://schemas.microsoft.com/office/drawing/2014/main" id="{EC101B6B-1345-4709-BE46-35DFB6DB71C9}"/>
              </a:ext>
            </a:extLst>
          </p:cNvPr>
          <p:cNvSpPr/>
          <p:nvPr/>
        </p:nvSpPr>
        <p:spPr>
          <a:xfrm>
            <a:off x="8593793" y="1046375"/>
            <a:ext cx="2067922" cy="5656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18" name="直接箭头连接符 17">
            <a:extLst>
              <a:ext uri="{FF2B5EF4-FFF2-40B4-BE49-F238E27FC236}">
                <a16:creationId xmlns:a16="http://schemas.microsoft.com/office/drawing/2014/main" id="{194275D5-4217-4326-A079-54BF49C977BE}"/>
              </a:ext>
            </a:extLst>
          </p:cNvPr>
          <p:cNvCxnSpPr/>
          <p:nvPr/>
        </p:nvCxnSpPr>
        <p:spPr>
          <a:xfrm flipV="1">
            <a:off x="1423447" y="1489435"/>
            <a:ext cx="7170346" cy="2347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6CC1E75-0596-4C65-9E57-C359C8829835}"/>
              </a:ext>
            </a:extLst>
          </p:cNvPr>
          <p:cNvCxnSpPr>
            <a:cxnSpLocks/>
          </p:cNvCxnSpPr>
          <p:nvPr/>
        </p:nvCxnSpPr>
        <p:spPr>
          <a:xfrm flipV="1">
            <a:off x="1436482" y="3278689"/>
            <a:ext cx="7312638" cy="15806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66DEE6C-FC53-4346-B2DA-BF2C93538C5C}"/>
              </a:ext>
            </a:extLst>
          </p:cNvPr>
          <p:cNvCxnSpPr>
            <a:cxnSpLocks/>
          </p:cNvCxnSpPr>
          <p:nvPr/>
        </p:nvCxnSpPr>
        <p:spPr>
          <a:xfrm>
            <a:off x="2470442" y="4910583"/>
            <a:ext cx="6123351" cy="302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FFD4D947-C9BD-455E-A0DF-353EA7837BFB}"/>
              </a:ext>
            </a:extLst>
          </p:cNvPr>
          <p:cNvSpPr/>
          <p:nvPr/>
        </p:nvSpPr>
        <p:spPr>
          <a:xfrm>
            <a:off x="8700631" y="3278689"/>
            <a:ext cx="1678280" cy="1213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5" name="文本框 24">
            <a:extLst>
              <a:ext uri="{FF2B5EF4-FFF2-40B4-BE49-F238E27FC236}">
                <a16:creationId xmlns:a16="http://schemas.microsoft.com/office/drawing/2014/main" id="{210C1323-5DA3-445B-8569-A23ABC21CE2F}"/>
              </a:ext>
            </a:extLst>
          </p:cNvPr>
          <p:cNvSpPr txBox="1"/>
          <p:nvPr/>
        </p:nvSpPr>
        <p:spPr>
          <a:xfrm>
            <a:off x="9929568" y="3328065"/>
            <a:ext cx="1326388" cy="338554"/>
          </a:xfrm>
          <a:prstGeom prst="rect">
            <a:avLst/>
          </a:prstGeom>
          <a:noFill/>
        </p:spPr>
        <p:txBody>
          <a:bodyPr wrap="square" rtlCol="0">
            <a:spAutoFit/>
          </a:bodyPr>
          <a:lstStyle/>
          <a:p>
            <a:r>
              <a:rPr lang="zh-CN" altLang="en-US" sz="1600" dirty="0">
                <a:solidFill>
                  <a:srgbClr val="FF0000"/>
                </a:solidFill>
              </a:rPr>
              <a:t>垂直坐标 </a:t>
            </a:r>
            <a:r>
              <a:rPr lang="en-US" altLang="zh-CN" sz="1600" dirty="0">
                <a:solidFill>
                  <a:srgbClr val="FF0000"/>
                </a:solidFill>
              </a:rPr>
              <a:t>y</a:t>
            </a:r>
            <a:r>
              <a:rPr lang="zh-CN" altLang="en-US" sz="1600" dirty="0">
                <a:solidFill>
                  <a:srgbClr val="FF0000"/>
                </a:solidFill>
              </a:rPr>
              <a:t> </a:t>
            </a:r>
          </a:p>
        </p:txBody>
      </p:sp>
      <p:sp>
        <p:nvSpPr>
          <p:cNvPr id="28" name="文本框 27">
            <a:extLst>
              <a:ext uri="{FF2B5EF4-FFF2-40B4-BE49-F238E27FC236}">
                <a16:creationId xmlns:a16="http://schemas.microsoft.com/office/drawing/2014/main" id="{02990E84-D108-4127-BDF7-49C38F242221}"/>
              </a:ext>
            </a:extLst>
          </p:cNvPr>
          <p:cNvSpPr txBox="1"/>
          <p:nvPr/>
        </p:nvSpPr>
        <p:spPr>
          <a:xfrm>
            <a:off x="9929567" y="3616141"/>
            <a:ext cx="1326387" cy="338554"/>
          </a:xfrm>
          <a:prstGeom prst="rect">
            <a:avLst/>
          </a:prstGeom>
          <a:noFill/>
        </p:spPr>
        <p:txBody>
          <a:bodyPr wrap="square" rtlCol="0">
            <a:spAutoFit/>
          </a:bodyPr>
          <a:lstStyle/>
          <a:p>
            <a:r>
              <a:rPr lang="zh-CN" altLang="en-US" sz="1600" dirty="0">
                <a:solidFill>
                  <a:srgbClr val="FF0000"/>
                </a:solidFill>
              </a:rPr>
              <a:t>水平坐标 </a:t>
            </a:r>
            <a:r>
              <a:rPr lang="en-US" altLang="zh-CN" sz="1600" dirty="0">
                <a:solidFill>
                  <a:srgbClr val="FF0000"/>
                </a:solidFill>
              </a:rPr>
              <a:t>x</a:t>
            </a:r>
            <a:endParaRPr lang="zh-CN" altLang="en-US" sz="1600" dirty="0">
              <a:solidFill>
                <a:srgbClr val="FF0000"/>
              </a:solidFill>
            </a:endParaRPr>
          </a:p>
        </p:txBody>
      </p:sp>
    </p:spTree>
    <p:extLst>
      <p:ext uri="{BB962C8B-B14F-4D97-AF65-F5344CB8AC3E}">
        <p14:creationId xmlns:p14="http://schemas.microsoft.com/office/powerpoint/2010/main" val="26202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25"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提取</a:t>
            </a:r>
            <a:r>
              <a:rPr lang="en-US" altLang="zh-CN" sz="3200" dirty="0">
                <a:latin typeface="+mj-ea"/>
                <a:ea typeface="+mj-ea"/>
              </a:rPr>
              <a:t>GUI</a:t>
            </a:r>
            <a:r>
              <a:rPr lang="zh-CN" altLang="en-US" sz="3200" dirty="0">
                <a:latin typeface="+mj-ea"/>
                <a:ea typeface="+mj-ea"/>
              </a:rPr>
              <a:t>元素并分类后，进行对比，判断元素间是否匹配</a:t>
            </a:r>
            <a:endParaRPr lang="en-US" altLang="zh-CN" sz="3200" dirty="0">
              <a:latin typeface="+mj-ea"/>
              <a:ea typeface="+mj-ea"/>
            </a:endParaRPr>
          </a:p>
          <a:p>
            <a:pPr>
              <a:lnSpc>
                <a:spcPct val="150000"/>
              </a:lnSpc>
              <a:buSzPct val="200000"/>
            </a:pPr>
            <a:r>
              <a:rPr lang="zh-CN" altLang="en-US" sz="3200" dirty="0">
                <a:latin typeface="+mj-ea"/>
                <a:ea typeface="+mj-ea"/>
              </a:rPr>
              <a:t>是判断“</a:t>
            </a:r>
            <a:r>
              <a:rPr lang="zh-CN" altLang="en-US" sz="3200" dirty="0">
                <a:solidFill>
                  <a:schemeClr val="accent2"/>
                </a:solidFill>
                <a:latin typeface="+mj-ea"/>
                <a:ea typeface="+mj-ea"/>
              </a:rPr>
              <a:t>意图</a:t>
            </a:r>
            <a:r>
              <a:rPr lang="zh-CN" altLang="en-US" sz="3200" dirty="0">
                <a:latin typeface="+mj-ea"/>
                <a:ea typeface="+mj-ea"/>
              </a:rPr>
              <a:t>”是否得以保留的重要依据！</a:t>
            </a:r>
            <a:endParaRPr lang="en-US" altLang="zh-CN" sz="3200" dirty="0">
              <a:latin typeface="+mj-ea"/>
              <a:ea typeface="+mj-ea"/>
            </a:endParaRPr>
          </a:p>
        </p:txBody>
      </p:sp>
    </p:spTree>
    <p:extLst>
      <p:ext uri="{BB962C8B-B14F-4D97-AF65-F5344CB8AC3E}">
        <p14:creationId xmlns:p14="http://schemas.microsoft.com/office/powerpoint/2010/main" val="4124783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189129"/>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文本元素匹配</a:t>
            </a:r>
            <a:r>
              <a:rPr lang="en-US" altLang="zh-CN" sz="3200" dirty="0">
                <a:latin typeface="+mj-ea"/>
                <a:ea typeface="+mj-ea"/>
              </a:rPr>
              <a:t>——</a:t>
            </a:r>
            <a:r>
              <a:rPr lang="zh-CN" altLang="en-US" sz="3200" dirty="0">
                <a:latin typeface="+mj-ea"/>
                <a:ea typeface="+mj-ea"/>
              </a:rPr>
              <a:t>基于两文本元素间对应文本的相似度</a:t>
            </a:r>
            <a:endParaRPr lang="en-US" altLang="zh-CN" sz="3200" dirty="0">
              <a:latin typeface="+mj-ea"/>
              <a:ea typeface="+mj-ea"/>
            </a:endParaRPr>
          </a:p>
          <a:p>
            <a:pPr>
              <a:lnSpc>
                <a:spcPct val="150000"/>
              </a:lnSpc>
              <a:buSzPct val="200000"/>
            </a:pPr>
            <a:endParaRPr lang="en-US" altLang="zh-CN" sz="3200" dirty="0">
              <a:latin typeface="+mj-ea"/>
              <a:ea typeface="+mj-ea"/>
            </a:endParaRPr>
          </a:p>
        </p:txBody>
      </p:sp>
      <p:pic>
        <p:nvPicPr>
          <p:cNvPr id="4" name="图片 3">
            <a:extLst>
              <a:ext uri="{FF2B5EF4-FFF2-40B4-BE49-F238E27FC236}">
                <a16:creationId xmlns:a16="http://schemas.microsoft.com/office/drawing/2014/main" id="{1C7FB95F-A519-43D1-A8CF-AA1FC5DED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8" y="2137133"/>
            <a:ext cx="6746018" cy="537531"/>
          </a:xfrm>
          <a:prstGeom prst="rect">
            <a:avLst/>
          </a:prstGeom>
        </p:spPr>
      </p:pic>
      <p:sp>
        <p:nvSpPr>
          <p:cNvPr id="10" name="文本框 9">
            <a:extLst>
              <a:ext uri="{FF2B5EF4-FFF2-40B4-BE49-F238E27FC236}">
                <a16:creationId xmlns:a16="http://schemas.microsoft.com/office/drawing/2014/main" id="{DEBA2565-7B96-4B2D-8E6B-9F13EA1E8494}"/>
              </a:ext>
            </a:extLst>
          </p:cNvPr>
          <p:cNvSpPr txBox="1"/>
          <p:nvPr/>
        </p:nvSpPr>
        <p:spPr>
          <a:xfrm>
            <a:off x="431257" y="270713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若</a:t>
            </a:r>
            <a:r>
              <a:rPr lang="en-US" altLang="zh-CN" sz="3200" dirty="0">
                <a:latin typeface="+mj-ea"/>
                <a:ea typeface="+mj-ea"/>
              </a:rPr>
              <a:t>sim</a:t>
            </a:r>
            <a:r>
              <a:rPr lang="zh-CN" altLang="en-US" sz="3200" dirty="0">
                <a:latin typeface="+mj-ea"/>
                <a:ea typeface="+mj-ea"/>
              </a:rPr>
              <a:t>值大于等于一个</a:t>
            </a:r>
            <a:r>
              <a:rPr lang="zh-CN" altLang="en-US" sz="3200" dirty="0">
                <a:solidFill>
                  <a:schemeClr val="accent2"/>
                </a:solidFill>
                <a:latin typeface="+mj-ea"/>
                <a:ea typeface="+mj-ea"/>
              </a:rPr>
              <a:t>阈值</a:t>
            </a:r>
            <a:r>
              <a:rPr lang="zh-CN" altLang="en-US" sz="3200" dirty="0">
                <a:latin typeface="+mj-ea"/>
                <a:ea typeface="+mj-ea"/>
              </a:rPr>
              <a:t>，则认为两文本相匹配</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阈值</a:t>
            </a:r>
            <a:r>
              <a:rPr lang="zh-CN" altLang="en-US" sz="3200" dirty="0">
                <a:latin typeface="+mj-ea"/>
                <a:ea typeface="+mj-ea"/>
              </a:rPr>
              <a:t>默认取</a:t>
            </a:r>
            <a:r>
              <a:rPr lang="en-US" altLang="zh-CN" sz="3200" dirty="0">
                <a:latin typeface="+mj-ea"/>
                <a:ea typeface="+mj-ea"/>
              </a:rPr>
              <a:t>0.4</a:t>
            </a:r>
            <a:r>
              <a:rPr lang="zh-CN" altLang="en-US" sz="3200" dirty="0">
                <a:latin typeface="+mj-ea"/>
                <a:ea typeface="+mj-ea"/>
              </a:rPr>
              <a:t>，具体有两个原因：</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许多文本只包含几个单词，一个单词不同就会导致</a:t>
            </a:r>
            <a:r>
              <a:rPr lang="en-US" altLang="zh-CN" sz="3200" dirty="0">
                <a:latin typeface="+mj-ea"/>
                <a:ea typeface="+mj-ea"/>
              </a:rPr>
              <a:t>sim</a:t>
            </a:r>
            <a:r>
              <a:rPr lang="zh-CN" altLang="en-US" sz="3200" dirty="0">
                <a:latin typeface="+mj-ea"/>
                <a:ea typeface="+mj-ea"/>
              </a:rPr>
              <a:t>很小</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开发者往往会将不同元素文本设为不同，以减少用户混淆，这会导致不同元素之间相似度较小</a:t>
            </a:r>
            <a:endParaRPr lang="en-US" altLang="zh-CN" sz="3200" dirty="0">
              <a:latin typeface="+mj-ea"/>
              <a:ea typeface="+mj-ea"/>
            </a:endParaRPr>
          </a:p>
        </p:txBody>
      </p:sp>
      <p:sp>
        <p:nvSpPr>
          <p:cNvPr id="11" name="矩形 10">
            <a:extLst>
              <a:ext uri="{FF2B5EF4-FFF2-40B4-BE49-F238E27FC236}">
                <a16:creationId xmlns:a16="http://schemas.microsoft.com/office/drawing/2014/main" id="{AB6300E0-0A7F-40A6-91E6-E62E0FF63EBF}"/>
              </a:ext>
            </a:extLst>
          </p:cNvPr>
          <p:cNvSpPr/>
          <p:nvPr/>
        </p:nvSpPr>
        <p:spPr>
          <a:xfrm rot="20619176">
            <a:off x="7826152" y="3244462"/>
            <a:ext cx="4801315" cy="646331"/>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不能太大也不能太小！</a:t>
            </a:r>
          </a:p>
        </p:txBody>
      </p:sp>
    </p:spTree>
    <p:extLst>
      <p:ext uri="{BB962C8B-B14F-4D97-AF65-F5344CB8AC3E}">
        <p14:creationId xmlns:p14="http://schemas.microsoft.com/office/powerpoint/2010/main" val="33071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SIFT——</a:t>
            </a:r>
            <a:r>
              <a:rPr lang="zh-CN" altLang="en-US" sz="3200" dirty="0">
                <a:latin typeface="+mj-ea"/>
                <a:ea typeface="+mj-ea"/>
              </a:rPr>
              <a:t>尺度不变特征变换，是一种</a:t>
            </a:r>
            <a:r>
              <a:rPr lang="en-US" altLang="zh-CN" sz="3200" dirty="0">
                <a:latin typeface="+mj-ea"/>
                <a:ea typeface="+mj-ea"/>
              </a:rPr>
              <a:t>CV</a:t>
            </a:r>
            <a:r>
              <a:rPr lang="zh-CN" altLang="en-US" sz="3200" dirty="0">
                <a:latin typeface="+mj-ea"/>
                <a:ea typeface="+mj-ea"/>
              </a:rPr>
              <a:t>技术，从截屏中提取特征描述符，基于两个图像共有的特征描述符数量来衡量两图相似度，</a:t>
            </a:r>
            <a:r>
              <a:rPr lang="en-US" altLang="zh-CN" sz="3200" dirty="0">
                <a:latin typeface="+mj-ea"/>
                <a:ea typeface="+mj-ea"/>
              </a:rPr>
              <a:t>SIFT</a:t>
            </a:r>
            <a:r>
              <a:rPr lang="zh-CN" altLang="en-US" sz="3200" dirty="0">
                <a:latin typeface="+mj-ea"/>
                <a:ea typeface="+mj-ea"/>
              </a:rPr>
              <a:t>特征描述符对均匀的尺度和方向来说是不变的。</a:t>
            </a:r>
            <a:endParaRPr lang="en-US" altLang="zh-CN" sz="3200" dirty="0">
              <a:latin typeface="+mj-ea"/>
              <a:ea typeface="+mj-ea"/>
            </a:endParaRPr>
          </a:p>
        </p:txBody>
      </p:sp>
    </p:spTree>
    <p:extLst>
      <p:ext uri="{BB962C8B-B14F-4D97-AF65-F5344CB8AC3E}">
        <p14:creationId xmlns:p14="http://schemas.microsoft.com/office/powerpoint/2010/main" val="383562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8" name="文本框 77">
            <a:extLst>
              <a:ext uri="{FF2B5EF4-FFF2-40B4-BE49-F238E27FC236}">
                <a16:creationId xmlns:a16="http://schemas.microsoft.com/office/drawing/2014/main" id="{1F641BE4-62D1-4494-A76B-B99A6B5E422E}"/>
              </a:ext>
            </a:extLst>
          </p:cNvPr>
          <p:cNvSpPr txBox="1"/>
          <p:nvPr/>
        </p:nvSpPr>
        <p:spPr>
          <a:xfrm>
            <a:off x="763882" y="517631"/>
            <a:ext cx="2348980" cy="110799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HarmonyOS Sans SC Bold"/>
                <a:ea typeface="HarmonyOS Sans SC Bold"/>
                <a:cs typeface="+mn-cs"/>
              </a:rPr>
              <a:t>目录</a:t>
            </a:r>
          </a:p>
        </p:txBody>
      </p:sp>
      <p:sp>
        <p:nvSpPr>
          <p:cNvPr id="14" name="!!1">
            <a:extLst>
              <a:ext uri="{FF2B5EF4-FFF2-40B4-BE49-F238E27FC236}">
                <a16:creationId xmlns:a16="http://schemas.microsoft.com/office/drawing/2014/main" id="{820B24AA-6F1B-4D97-BF68-6F9786365735}"/>
              </a:ext>
            </a:extLst>
          </p:cNvPr>
          <p:cNvSpPr/>
          <p:nvPr/>
        </p:nvSpPr>
        <p:spPr>
          <a:xfrm flipV="1">
            <a:off x="-636607" y="4709155"/>
            <a:ext cx="12312666" cy="2148844"/>
          </a:xfrm>
          <a:prstGeom prst="round2DiagRect">
            <a:avLst>
              <a:gd name="adj1" fmla="val 31780"/>
              <a:gd name="adj2" fmla="val 0"/>
            </a:avLst>
          </a:prstGeom>
          <a:gradFill>
            <a:gsLst>
              <a:gs pos="0">
                <a:srgbClr val="2E3FF7">
                  <a:alpha val="85000"/>
                </a:srgbClr>
              </a:gs>
              <a:gs pos="100000">
                <a:srgbClr val="00DC8E">
                  <a:alpha val="8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6" name="文本框 15">
            <a:extLst>
              <a:ext uri="{FF2B5EF4-FFF2-40B4-BE49-F238E27FC236}">
                <a16:creationId xmlns:a16="http://schemas.microsoft.com/office/drawing/2014/main" id="{D54033B2-5BC5-49B7-96EF-6AB471156ED0}"/>
              </a:ext>
            </a:extLst>
          </p:cNvPr>
          <p:cNvSpPr txBox="1"/>
          <p:nvPr/>
        </p:nvSpPr>
        <p:spPr>
          <a:xfrm>
            <a:off x="3694464" y="5436295"/>
            <a:ext cx="20313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工具模块</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17" name="文本框 16">
            <a:extLst>
              <a:ext uri="{FF2B5EF4-FFF2-40B4-BE49-F238E27FC236}">
                <a16:creationId xmlns:a16="http://schemas.microsoft.com/office/drawing/2014/main" id="{6C0B81A2-BFFA-4AC3-B4C1-5BFAD4752EAC}"/>
              </a:ext>
            </a:extLst>
          </p:cNvPr>
          <p:cNvSpPr txBox="1"/>
          <p:nvPr/>
        </p:nvSpPr>
        <p:spPr>
          <a:xfrm>
            <a:off x="6466219"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rPr>
              <a:t>工具理解</a:t>
            </a:r>
          </a:p>
        </p:txBody>
      </p:sp>
      <p:sp>
        <p:nvSpPr>
          <p:cNvPr id="18" name="文本框 17">
            <a:extLst>
              <a:ext uri="{FF2B5EF4-FFF2-40B4-BE49-F238E27FC236}">
                <a16:creationId xmlns:a16="http://schemas.microsoft.com/office/drawing/2014/main" id="{E2CE007C-3FB5-4E1A-AD1A-3C9E5BB1061C}"/>
              </a:ext>
            </a:extLst>
          </p:cNvPr>
          <p:cNvSpPr txBox="1"/>
          <p:nvPr/>
        </p:nvSpPr>
        <p:spPr>
          <a:xfrm>
            <a:off x="9237967" y="5436295"/>
            <a:ext cx="20313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相关难点</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19" name="文本框 18">
            <a:extLst>
              <a:ext uri="{FF2B5EF4-FFF2-40B4-BE49-F238E27FC236}">
                <a16:creationId xmlns:a16="http://schemas.microsoft.com/office/drawing/2014/main" id="{C15181E5-D6C2-4CEC-9CCD-59381AB3E593}"/>
              </a:ext>
            </a:extLst>
          </p:cNvPr>
          <p:cNvSpPr txBox="1"/>
          <p:nvPr/>
        </p:nvSpPr>
        <p:spPr>
          <a:xfrm>
            <a:off x="922717"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工具介绍</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useBgFill="1">
        <p:nvSpPr>
          <p:cNvPr id="34" name="椭圆 33">
            <a:extLst>
              <a:ext uri="{FF2B5EF4-FFF2-40B4-BE49-F238E27FC236}">
                <a16:creationId xmlns:a16="http://schemas.microsoft.com/office/drawing/2014/main" id="{BA8F77A7-87AD-4DB0-8CB2-37BB6995EAC9}"/>
              </a:ext>
            </a:extLst>
          </p:cNvPr>
          <p:cNvSpPr/>
          <p:nvPr/>
        </p:nvSpPr>
        <p:spPr>
          <a:xfrm>
            <a:off x="1358097"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5" name="椭圆 34">
            <a:extLst>
              <a:ext uri="{FF2B5EF4-FFF2-40B4-BE49-F238E27FC236}">
                <a16:creationId xmlns:a16="http://schemas.microsoft.com/office/drawing/2014/main" id="{7A4619C9-F3E5-496F-A744-ECA94956EFD2}"/>
              </a:ext>
            </a:extLst>
          </p:cNvPr>
          <p:cNvSpPr/>
          <p:nvPr/>
        </p:nvSpPr>
        <p:spPr>
          <a:xfrm>
            <a:off x="4111990"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6" name="椭圆 35">
            <a:extLst>
              <a:ext uri="{FF2B5EF4-FFF2-40B4-BE49-F238E27FC236}">
                <a16:creationId xmlns:a16="http://schemas.microsoft.com/office/drawing/2014/main" id="{D0B9599C-0F34-4A36-92B2-1BF908EEFA6A}"/>
              </a:ext>
            </a:extLst>
          </p:cNvPr>
          <p:cNvSpPr/>
          <p:nvPr/>
        </p:nvSpPr>
        <p:spPr>
          <a:xfrm>
            <a:off x="6865883"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7" name="椭圆 36">
            <a:extLst>
              <a:ext uri="{FF2B5EF4-FFF2-40B4-BE49-F238E27FC236}">
                <a16:creationId xmlns:a16="http://schemas.microsoft.com/office/drawing/2014/main" id="{3938ABBC-3FC1-4BE9-8C96-A8D2CB38C875}"/>
              </a:ext>
            </a:extLst>
          </p:cNvPr>
          <p:cNvSpPr/>
          <p:nvPr/>
        </p:nvSpPr>
        <p:spPr>
          <a:xfrm>
            <a:off x="9673354"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nvGrpSpPr>
          <p:cNvPr id="20" name="组合 19">
            <a:extLst>
              <a:ext uri="{FF2B5EF4-FFF2-40B4-BE49-F238E27FC236}">
                <a16:creationId xmlns:a16="http://schemas.microsoft.com/office/drawing/2014/main" id="{FBC6237E-A150-46BC-8030-C6226DBB0033}"/>
              </a:ext>
            </a:extLst>
          </p:cNvPr>
          <p:cNvGrpSpPr/>
          <p:nvPr/>
        </p:nvGrpSpPr>
        <p:grpSpPr>
          <a:xfrm>
            <a:off x="1422029" y="4194225"/>
            <a:ext cx="9347943" cy="1032686"/>
            <a:chOff x="1422029" y="4194225"/>
            <a:chExt cx="9347943" cy="1032686"/>
          </a:xfrm>
          <a:gradFill>
            <a:gsLst>
              <a:gs pos="0">
                <a:srgbClr val="2E3FF7"/>
              </a:gs>
              <a:gs pos="100000">
                <a:srgbClr val="00DC8E"/>
              </a:gs>
            </a:gsLst>
            <a:lin ang="0" scaled="1"/>
          </a:gradFill>
        </p:grpSpPr>
        <p:sp>
          <p:nvSpPr>
            <p:cNvPr id="21" name="椭圆 20">
              <a:extLst>
                <a:ext uri="{FF2B5EF4-FFF2-40B4-BE49-F238E27FC236}">
                  <a16:creationId xmlns:a16="http://schemas.microsoft.com/office/drawing/2014/main" id="{B954E837-3F53-45DB-BA66-80074ED157B9}"/>
                </a:ext>
              </a:extLst>
            </p:cNvPr>
            <p:cNvSpPr/>
            <p:nvPr/>
          </p:nvSpPr>
          <p:spPr>
            <a:xfrm>
              <a:off x="1422029"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2" name="椭圆 21">
              <a:extLst>
                <a:ext uri="{FF2B5EF4-FFF2-40B4-BE49-F238E27FC236}">
                  <a16:creationId xmlns:a16="http://schemas.microsoft.com/office/drawing/2014/main" id="{9AEA2A44-4C46-4898-920A-9DF0BF409DC3}"/>
                </a:ext>
              </a:extLst>
            </p:cNvPr>
            <p:cNvSpPr/>
            <p:nvPr/>
          </p:nvSpPr>
          <p:spPr>
            <a:xfrm>
              <a:off x="4175922"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3" name="椭圆 22">
              <a:extLst>
                <a:ext uri="{FF2B5EF4-FFF2-40B4-BE49-F238E27FC236}">
                  <a16:creationId xmlns:a16="http://schemas.microsoft.com/office/drawing/2014/main" id="{D907CE8B-A582-4027-9CFF-B7AFB31C6833}"/>
                </a:ext>
              </a:extLst>
            </p:cNvPr>
            <p:cNvSpPr/>
            <p:nvPr/>
          </p:nvSpPr>
          <p:spPr>
            <a:xfrm>
              <a:off x="6929815"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DAAFC76A-EEB9-4B65-AA67-61472D15927F}"/>
                </a:ext>
              </a:extLst>
            </p:cNvPr>
            <p:cNvSpPr/>
            <p:nvPr/>
          </p:nvSpPr>
          <p:spPr>
            <a:xfrm>
              <a:off x="9737286"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sp>
        <p:nvSpPr>
          <p:cNvPr id="25" name="文本框 24">
            <a:extLst>
              <a:ext uri="{FF2B5EF4-FFF2-40B4-BE49-F238E27FC236}">
                <a16:creationId xmlns:a16="http://schemas.microsoft.com/office/drawing/2014/main" id="{997245D0-B7A9-427F-A84C-08F968EE9265}"/>
              </a:ext>
            </a:extLst>
          </p:cNvPr>
          <p:cNvSpPr txBox="1"/>
          <p:nvPr/>
        </p:nvSpPr>
        <p:spPr>
          <a:xfrm>
            <a:off x="70812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03</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6" name="文本框 25">
            <a:extLst>
              <a:ext uri="{FF2B5EF4-FFF2-40B4-BE49-F238E27FC236}">
                <a16:creationId xmlns:a16="http://schemas.microsoft.com/office/drawing/2014/main" id="{3FFA7D24-C9C0-4F67-B800-19E846A1D1CB}"/>
              </a:ext>
            </a:extLst>
          </p:cNvPr>
          <p:cNvSpPr txBox="1"/>
          <p:nvPr/>
        </p:nvSpPr>
        <p:spPr>
          <a:xfrm>
            <a:off x="9875962"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04</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7" name="文本框 26">
            <a:extLst>
              <a:ext uri="{FF2B5EF4-FFF2-40B4-BE49-F238E27FC236}">
                <a16:creationId xmlns:a16="http://schemas.microsoft.com/office/drawing/2014/main" id="{F2031DCD-A0A6-4044-8658-A838BE903DF2}"/>
              </a:ext>
            </a:extLst>
          </p:cNvPr>
          <p:cNvSpPr txBox="1"/>
          <p:nvPr/>
        </p:nvSpPr>
        <p:spPr>
          <a:xfrm>
            <a:off x="43017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02</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8" name="文本框 27">
            <a:extLst>
              <a:ext uri="{FF2B5EF4-FFF2-40B4-BE49-F238E27FC236}">
                <a16:creationId xmlns:a16="http://schemas.microsoft.com/office/drawing/2014/main" id="{9B9A1BCE-C81A-47C7-9DC5-0E8B067CA4B9}"/>
              </a:ext>
            </a:extLst>
          </p:cNvPr>
          <p:cNvSpPr txBox="1"/>
          <p:nvPr/>
        </p:nvSpPr>
        <p:spPr>
          <a:xfrm>
            <a:off x="156070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01</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143834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zh-CN" altLang="en-US" sz="3200" dirty="0">
                <a:latin typeface="+mj-ea"/>
                <a:ea typeface="+mj-ea"/>
              </a:rPr>
              <a:t>如果匹配到的特征描述符大于预定义的</a:t>
            </a:r>
            <a:r>
              <a:rPr lang="zh-CN" altLang="en-US" sz="3200" dirty="0">
                <a:solidFill>
                  <a:schemeClr val="accent2"/>
                </a:solidFill>
                <a:latin typeface="+mj-ea"/>
                <a:ea typeface="+mj-ea"/>
              </a:rPr>
              <a:t>阈值 </a:t>
            </a:r>
            <a:r>
              <a:rPr lang="en-US" altLang="zh-CN" sz="3200" dirty="0" err="1">
                <a:solidFill>
                  <a:schemeClr val="accent2"/>
                </a:solidFill>
                <a:latin typeface="+mj-ea"/>
                <a:ea typeface="+mj-ea"/>
              </a:rPr>
              <a:t>V_gm</a:t>
            </a:r>
            <a:r>
              <a:rPr lang="zh-CN" altLang="en-US" sz="3200" dirty="0">
                <a:latin typeface="+mj-ea"/>
                <a:ea typeface="+mj-ea"/>
              </a:rPr>
              <a:t>，则认为两图匹配，考虑到大多数移动应用的图标都很简单，包含的特征描述符较少，因此默认将</a:t>
            </a:r>
            <a:r>
              <a:rPr lang="zh-CN" altLang="en-US" sz="3200" dirty="0">
                <a:solidFill>
                  <a:schemeClr val="accent2"/>
                </a:solidFill>
                <a:latin typeface="+mj-ea"/>
                <a:ea typeface="+mj-ea"/>
              </a:rPr>
              <a:t>阈值</a:t>
            </a:r>
            <a:r>
              <a:rPr lang="zh-CN" altLang="en-US" sz="3200" dirty="0">
                <a:latin typeface="+mj-ea"/>
                <a:ea typeface="+mj-ea"/>
              </a:rPr>
              <a:t>设为</a:t>
            </a:r>
            <a:r>
              <a:rPr lang="en-US" altLang="zh-CN" sz="3200" dirty="0">
                <a:latin typeface="+mj-ea"/>
                <a:ea typeface="+mj-ea"/>
              </a:rPr>
              <a:t>40%</a:t>
            </a:r>
          </a:p>
        </p:txBody>
      </p:sp>
    </p:spTree>
    <p:extLst>
      <p:ext uri="{BB962C8B-B14F-4D97-AF65-F5344CB8AC3E}">
        <p14:creationId xmlns:p14="http://schemas.microsoft.com/office/powerpoint/2010/main" val="1443379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9786653"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Collection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69054"/>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元素集的匹配</a:t>
            </a:r>
            <a:r>
              <a:rPr lang="en-US" altLang="zh-CN" sz="3200" dirty="0">
                <a:latin typeface="+mj-ea"/>
                <a:ea typeface="+mj-ea"/>
              </a:rPr>
              <a:t>——</a:t>
            </a:r>
            <a:r>
              <a:rPr lang="zh-CN" altLang="en-US" sz="3200" dirty="0">
                <a:latin typeface="+mj-ea"/>
                <a:ea typeface="+mj-ea"/>
              </a:rPr>
              <a:t>将元素匹配扩展到元素集匹配</a:t>
            </a:r>
            <a:endParaRPr lang="en-US" altLang="zh-CN" sz="3200" dirty="0">
              <a:latin typeface="+mj-ea"/>
              <a:ea typeface="+mj-ea"/>
            </a:endParaRPr>
          </a:p>
        </p:txBody>
      </p:sp>
      <p:pic>
        <p:nvPicPr>
          <p:cNvPr id="4" name="图片 3">
            <a:extLst>
              <a:ext uri="{FF2B5EF4-FFF2-40B4-BE49-F238E27FC236}">
                <a16:creationId xmlns:a16="http://schemas.microsoft.com/office/drawing/2014/main" id="{F7D74FF5-FB43-4AC9-8294-1ED929CE0EAB}"/>
              </a:ext>
            </a:extLst>
          </p:cNvPr>
          <p:cNvPicPr>
            <a:picLocks noChangeAspect="1"/>
          </p:cNvPicPr>
          <p:nvPr/>
        </p:nvPicPr>
        <p:blipFill>
          <a:blip r:embed="rId5"/>
          <a:stretch>
            <a:fillRect/>
          </a:stretch>
        </p:blipFill>
        <p:spPr>
          <a:xfrm>
            <a:off x="544239" y="1994002"/>
            <a:ext cx="8230793" cy="4408743"/>
          </a:xfrm>
          <a:prstGeom prst="rect">
            <a:avLst/>
          </a:prstGeom>
        </p:spPr>
      </p:pic>
      <p:sp>
        <p:nvSpPr>
          <p:cNvPr id="5" name="文本框 4">
            <a:extLst>
              <a:ext uri="{FF2B5EF4-FFF2-40B4-BE49-F238E27FC236}">
                <a16:creationId xmlns:a16="http://schemas.microsoft.com/office/drawing/2014/main" id="{5595DD70-8772-4327-B928-E78F325959C9}"/>
              </a:ext>
            </a:extLst>
          </p:cNvPr>
          <p:cNvSpPr txBox="1"/>
          <p:nvPr/>
        </p:nvSpPr>
        <p:spPr>
          <a:xfrm>
            <a:off x="9063789" y="2775284"/>
            <a:ext cx="2583972" cy="3013662"/>
          </a:xfrm>
          <a:prstGeom prst="rect">
            <a:avLst/>
          </a:prstGeom>
          <a:noFill/>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B0E6E33C-7C51-42A5-B28C-C10563BC9BB8}"/>
              </a:ext>
            </a:extLst>
          </p:cNvPr>
          <p:cNvSpPr txBox="1"/>
          <p:nvPr/>
        </p:nvSpPr>
        <p:spPr>
          <a:xfrm>
            <a:off x="9319269" y="2009407"/>
            <a:ext cx="2583972" cy="1485535"/>
          </a:xfrm>
          <a:prstGeom prst="rect">
            <a:avLst/>
          </a:prstGeom>
          <a:noFill/>
        </p:spPr>
        <p:txBody>
          <a:bodyPr wrap="square" rtlCol="0">
            <a:spAutoFit/>
          </a:bodyPr>
          <a:lstStyle/>
          <a:p>
            <a:pPr>
              <a:lnSpc>
                <a:spcPct val="150000"/>
              </a:lnSpc>
              <a:buSzPct val="200000"/>
            </a:pPr>
            <a:r>
              <a:rPr lang="en-US" altLang="zh-CN" sz="3200" dirty="0">
                <a:latin typeface="+mj-ea"/>
                <a:ea typeface="+mj-ea"/>
              </a:rPr>
              <a:t>V_cm1 = 0.7</a:t>
            </a:r>
          </a:p>
          <a:p>
            <a:pPr>
              <a:lnSpc>
                <a:spcPct val="150000"/>
              </a:lnSpc>
              <a:buSzPct val="200000"/>
            </a:pPr>
            <a:r>
              <a:rPr lang="en-US" altLang="zh-CN" sz="3200" dirty="0">
                <a:latin typeface="+mj-ea"/>
                <a:ea typeface="+mj-ea"/>
              </a:rPr>
              <a:t>V_cm2 = 0.4</a:t>
            </a:r>
          </a:p>
        </p:txBody>
      </p:sp>
      <p:sp>
        <p:nvSpPr>
          <p:cNvPr id="11" name="矩形 10">
            <a:extLst>
              <a:ext uri="{FF2B5EF4-FFF2-40B4-BE49-F238E27FC236}">
                <a16:creationId xmlns:a16="http://schemas.microsoft.com/office/drawing/2014/main" id="{27016BDE-FA15-4D87-AD1D-EBD5C37782DA}"/>
              </a:ext>
            </a:extLst>
          </p:cNvPr>
          <p:cNvSpPr/>
          <p:nvPr/>
        </p:nvSpPr>
        <p:spPr>
          <a:xfrm rot="20619176">
            <a:off x="5778997" y="4316870"/>
            <a:ext cx="4339650" cy="2308324"/>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第三条作为补充</a:t>
            </a:r>
            <a:endParaRPr lang="en-US" altLang="zh-CN" sz="36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3600" dirty="0">
                <a:ln w="0"/>
                <a:solidFill>
                  <a:srgbClr val="FF0000"/>
                </a:solidFill>
                <a:effectLst>
                  <a:outerShdw blurRad="38100" dist="25400" dir="5400000" algn="ctr" rotWithShape="0">
                    <a:srgbClr val="6E747A">
                      <a:alpha val="43000"/>
                    </a:srgbClr>
                  </a:outerShdw>
                </a:effectLst>
              </a:rPr>
              <a:t>允许</a:t>
            </a:r>
            <a:r>
              <a:rPr lang="en-US" altLang="zh-CN" sz="3600" dirty="0">
                <a:ln w="0"/>
                <a:solidFill>
                  <a:srgbClr val="FF0000"/>
                </a:solidFill>
                <a:effectLst>
                  <a:outerShdw blurRad="38100" dist="25400" dir="5400000" algn="ctr" rotWithShape="0">
                    <a:srgbClr val="6E747A">
                      <a:alpha val="43000"/>
                    </a:srgbClr>
                  </a:outerShdw>
                </a:effectLst>
              </a:rPr>
              <a:t>MT</a:t>
            </a:r>
            <a:r>
              <a:rPr lang="zh-CN" altLang="en-US" sz="3600" dirty="0">
                <a:ln w="0"/>
                <a:solidFill>
                  <a:srgbClr val="FF0000"/>
                </a:solidFill>
                <a:effectLst>
                  <a:outerShdw blurRad="38100" dist="25400" dir="5400000" algn="ctr" rotWithShape="0">
                    <a:srgbClr val="6E747A">
                      <a:alpha val="43000"/>
                    </a:srgbClr>
                  </a:outerShdw>
                </a:effectLst>
              </a:rPr>
              <a:t>值和</a:t>
            </a:r>
            <a:r>
              <a:rPr lang="en-US" altLang="zh-CN" sz="3600" dirty="0">
                <a:ln w="0"/>
                <a:solidFill>
                  <a:srgbClr val="FF0000"/>
                </a:solidFill>
                <a:effectLst>
                  <a:outerShdw blurRad="38100" dist="25400" dir="5400000" algn="ctr" rotWithShape="0">
                    <a:srgbClr val="6E747A">
                      <a:alpha val="43000"/>
                    </a:srgbClr>
                  </a:outerShdw>
                </a:effectLst>
              </a:rPr>
              <a:t>MG</a:t>
            </a:r>
            <a:r>
              <a:rPr lang="zh-CN" altLang="en-US" sz="3600" dirty="0">
                <a:ln w="0"/>
                <a:solidFill>
                  <a:srgbClr val="FF0000"/>
                </a:solidFill>
                <a:effectLst>
                  <a:outerShdw blurRad="38100" dist="25400" dir="5400000" algn="ctr" rotWithShape="0">
                    <a:srgbClr val="6E747A">
                      <a:alpha val="43000"/>
                    </a:srgbClr>
                  </a:outerShdw>
                </a:effectLst>
              </a:rPr>
              <a:t>值</a:t>
            </a:r>
            <a:endParaRPr lang="en-US" altLang="zh-CN" sz="3600" dirty="0">
              <a:ln w="0"/>
              <a:solidFill>
                <a:srgbClr val="FF0000"/>
              </a:solidFill>
              <a:effectLst>
                <a:outerShdw blurRad="38100" dist="25400" dir="5400000" algn="ctr" rotWithShape="0">
                  <a:srgbClr val="6E747A">
                    <a:alpha val="43000"/>
                  </a:srgbClr>
                </a:outerShdw>
              </a:effectLst>
            </a:endParaRPr>
          </a:p>
          <a:p>
            <a:pPr algn="ctr"/>
            <a:r>
              <a:rPr lang="zh-CN" altLang="en-US" sz="3600" b="0" cap="none" spc="0" dirty="0">
                <a:ln w="0"/>
                <a:solidFill>
                  <a:srgbClr val="FF0000"/>
                </a:solidFill>
                <a:effectLst>
                  <a:outerShdw blurRad="38100" dist="25400" dir="5400000" algn="ctr" rotWithShape="0">
                    <a:srgbClr val="6E747A">
                      <a:alpha val="43000"/>
                    </a:srgbClr>
                  </a:outerShdw>
                </a:effectLst>
              </a:rPr>
              <a:t>平衡的小规模元素集</a:t>
            </a:r>
            <a:endParaRPr lang="en-US" altLang="zh-CN" sz="36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3600" dirty="0">
                <a:ln w="0"/>
                <a:solidFill>
                  <a:srgbClr val="FF0000"/>
                </a:solidFill>
                <a:effectLst>
                  <a:outerShdw blurRad="38100" dist="25400" dir="5400000" algn="ctr" rotWithShape="0">
                    <a:srgbClr val="6E747A">
                      <a:alpha val="43000"/>
                    </a:srgbClr>
                  </a:outerShdw>
                </a:effectLst>
              </a:rPr>
              <a:t>进行匹配</a:t>
            </a:r>
            <a:endParaRPr lang="zh-CN" altLang="en-US" sz="3600" b="0"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6589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采用一种基于区域的方法进行屏幕匹配</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：背景区域</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：内容区域</a:t>
            </a:r>
            <a:endParaRPr lang="en-US" altLang="zh-CN" sz="3200" dirty="0">
              <a:latin typeface="+mj-ea"/>
              <a:ea typeface="+mj-ea"/>
            </a:endParaRPr>
          </a:p>
        </p:txBody>
      </p:sp>
      <p:pic>
        <p:nvPicPr>
          <p:cNvPr id="4" name="图片 3">
            <a:extLst>
              <a:ext uri="{FF2B5EF4-FFF2-40B4-BE49-F238E27FC236}">
                <a16:creationId xmlns:a16="http://schemas.microsoft.com/office/drawing/2014/main" id="{EF10738A-5DE5-4E07-975E-195A695785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2909" y="406233"/>
            <a:ext cx="2747753" cy="5556738"/>
          </a:xfrm>
          <a:prstGeom prst="rect">
            <a:avLst/>
          </a:prstGeom>
        </p:spPr>
      </p:pic>
      <p:sp>
        <p:nvSpPr>
          <p:cNvPr id="5" name="矩形 4">
            <a:extLst>
              <a:ext uri="{FF2B5EF4-FFF2-40B4-BE49-F238E27FC236}">
                <a16:creationId xmlns:a16="http://schemas.microsoft.com/office/drawing/2014/main" id="{CF3D60AF-73DA-4347-B3E5-E7E8A6CDC0DE}"/>
              </a:ext>
            </a:extLst>
          </p:cNvPr>
          <p:cNvSpPr/>
          <p:nvPr/>
        </p:nvSpPr>
        <p:spPr>
          <a:xfrm>
            <a:off x="8227631" y="4180103"/>
            <a:ext cx="3458308" cy="20254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pic>
        <p:nvPicPr>
          <p:cNvPr id="7" name="图片 6">
            <a:extLst>
              <a:ext uri="{FF2B5EF4-FFF2-40B4-BE49-F238E27FC236}">
                <a16:creationId xmlns:a16="http://schemas.microsoft.com/office/drawing/2014/main" id="{D6F8A6F1-541C-47A3-BA20-20871B260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933" y="510289"/>
            <a:ext cx="2721513" cy="5556738"/>
          </a:xfrm>
          <a:prstGeom prst="rect">
            <a:avLst/>
          </a:prstGeom>
        </p:spPr>
      </p:pic>
      <p:sp>
        <p:nvSpPr>
          <p:cNvPr id="12" name="矩形 11">
            <a:extLst>
              <a:ext uri="{FF2B5EF4-FFF2-40B4-BE49-F238E27FC236}">
                <a16:creationId xmlns:a16="http://schemas.microsoft.com/office/drawing/2014/main" id="{7E634DD9-18DB-4B67-ABFD-307B9CDC7F02}"/>
              </a:ext>
            </a:extLst>
          </p:cNvPr>
          <p:cNvSpPr/>
          <p:nvPr/>
        </p:nvSpPr>
        <p:spPr>
          <a:xfrm>
            <a:off x="8348408" y="406233"/>
            <a:ext cx="3288500" cy="4949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3" name="矩形 12">
            <a:extLst>
              <a:ext uri="{FF2B5EF4-FFF2-40B4-BE49-F238E27FC236}">
                <a16:creationId xmlns:a16="http://schemas.microsoft.com/office/drawing/2014/main" id="{29801F7B-5925-4350-AB7A-856A55038AC1}"/>
              </a:ext>
            </a:extLst>
          </p:cNvPr>
          <p:cNvSpPr/>
          <p:nvPr/>
        </p:nvSpPr>
        <p:spPr>
          <a:xfrm>
            <a:off x="8823369" y="1010807"/>
            <a:ext cx="2403231" cy="43569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Tree>
    <p:extLst>
      <p:ext uri="{BB962C8B-B14F-4D97-AF65-F5344CB8AC3E}">
        <p14:creationId xmlns:p14="http://schemas.microsoft.com/office/powerpoint/2010/main" val="305676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animBg="1"/>
      <p:bldP spid="12" grpId="1"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对应覆盖窗口、弹出对话框和侧滑菜单</a:t>
            </a:r>
            <a:endParaRPr lang="en-US" altLang="zh-CN" sz="3200" dirty="0">
              <a:latin typeface="+mj-ea"/>
              <a:ea typeface="+mj-ea"/>
            </a:endParaRPr>
          </a:p>
          <a:p>
            <a:pPr>
              <a:lnSpc>
                <a:spcPct val="150000"/>
              </a:lnSpc>
              <a:buSzPct val="200000"/>
            </a:pPr>
            <a:r>
              <a:rPr lang="zh-CN" altLang="en-US" sz="3200" dirty="0">
                <a:latin typeface="+mj-ea"/>
                <a:ea typeface="+mj-ea"/>
              </a:rPr>
              <a:t>识别方法：例如检测弹出对话框时，找到位于屏幕中心的轮廓，该轮廓的灰度分布和其余部分明显不同</a:t>
            </a:r>
            <a:endParaRPr lang="en-US" altLang="zh-CN" sz="3200" dirty="0">
              <a:latin typeface="+mj-ea"/>
              <a:ea typeface="+mj-ea"/>
            </a:endParaRPr>
          </a:p>
        </p:txBody>
      </p:sp>
    </p:spTree>
    <p:extLst>
      <p:ext uri="{BB962C8B-B14F-4D97-AF65-F5344CB8AC3E}">
        <p14:creationId xmlns:p14="http://schemas.microsoft.com/office/powerpoint/2010/main" val="3911013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假定背景区域在不同屏幕之间保持不变，如上端的导航栏</a:t>
            </a:r>
            <a:endParaRPr lang="en-US" altLang="zh-CN" sz="3200" dirty="0">
              <a:latin typeface="+mj-ea"/>
              <a:ea typeface="+mj-ea"/>
            </a:endParaRPr>
          </a:p>
          <a:p>
            <a:pPr>
              <a:lnSpc>
                <a:spcPct val="150000"/>
              </a:lnSpc>
              <a:buSzPct val="200000"/>
            </a:pPr>
            <a:r>
              <a:rPr lang="zh-CN" altLang="en-US" sz="3200" dirty="0">
                <a:latin typeface="+mj-ea"/>
                <a:ea typeface="+mj-ea"/>
              </a:rPr>
              <a:t>识别方法：寻找屏幕顶端或底端高度为</a:t>
            </a:r>
            <a:r>
              <a:rPr lang="en-US" altLang="zh-CN" sz="3200" dirty="0">
                <a:latin typeface="+mj-ea"/>
                <a:ea typeface="+mj-ea"/>
              </a:rPr>
              <a:t>20%</a:t>
            </a:r>
            <a:r>
              <a:rPr lang="zh-CN" altLang="en-US" sz="3200" dirty="0">
                <a:latin typeface="+mj-ea"/>
                <a:ea typeface="+mj-ea"/>
              </a:rPr>
              <a:t>，和屏幕等宽的轮廓，然后将这些轮廓的最小边界框视为描绘背景的区域</a:t>
            </a:r>
            <a:endParaRPr lang="en-US" altLang="zh-CN" sz="3200" dirty="0">
              <a:latin typeface="+mj-ea"/>
              <a:ea typeface="+mj-ea"/>
            </a:endParaRPr>
          </a:p>
        </p:txBody>
      </p:sp>
    </p:spTree>
    <p:extLst>
      <p:ext uri="{BB962C8B-B14F-4D97-AF65-F5344CB8AC3E}">
        <p14:creationId xmlns:p14="http://schemas.microsoft.com/office/powerpoint/2010/main" val="2256426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224199"/>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没有被块区域和背景区域覆盖的区域</a:t>
            </a:r>
            <a:endParaRPr lang="en-US" altLang="zh-CN" sz="3200" dirty="0">
              <a:latin typeface="+mj-ea"/>
              <a:ea typeface="+mj-ea"/>
            </a:endParaRPr>
          </a:p>
        </p:txBody>
      </p:sp>
    </p:spTree>
    <p:extLst>
      <p:ext uri="{BB962C8B-B14F-4D97-AF65-F5344CB8AC3E}">
        <p14:creationId xmlns:p14="http://schemas.microsoft.com/office/powerpoint/2010/main" val="1878363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给定屏幕</a:t>
            </a:r>
            <a:r>
              <a:rPr lang="en-US" altLang="zh-CN" sz="3200" dirty="0">
                <a:latin typeface="+mj-ea"/>
                <a:ea typeface="+mj-ea"/>
              </a:rPr>
              <a:t>S</a:t>
            </a:r>
            <a:r>
              <a:rPr lang="zh-CN" altLang="en-US" sz="3200" dirty="0">
                <a:latin typeface="+mj-ea"/>
                <a:ea typeface="+mj-ea"/>
              </a:rPr>
              <a:t>，识别出以下不同区域：</a:t>
            </a:r>
            <a:endParaRPr lang="en-US" altLang="zh-CN" sz="3200" dirty="0">
              <a:latin typeface="+mj-ea"/>
              <a:ea typeface="+mj-ea"/>
            </a:endParaRPr>
          </a:p>
          <a:p>
            <a:pPr>
              <a:lnSpc>
                <a:spcPct val="150000"/>
              </a:lnSpc>
              <a:buSzPct val="200000"/>
            </a:pPr>
            <a:r>
              <a:rPr lang="zh-CN" altLang="en-US" sz="3200" dirty="0">
                <a:latin typeface="+mj-ea"/>
                <a:ea typeface="+mj-ea"/>
              </a:rPr>
              <a:t>块区域 </a:t>
            </a:r>
            <a:r>
              <a:rPr lang="en-US" altLang="zh-CN" sz="3200" dirty="0">
                <a:latin typeface="+mj-ea"/>
                <a:ea typeface="+mj-ea"/>
              </a:rPr>
              <a:t>S</a:t>
            </a:r>
            <a:r>
              <a:rPr lang="en-US" altLang="zh-CN" sz="3200" baseline="30000" dirty="0">
                <a:latin typeface="+mj-ea"/>
                <a:ea typeface="+mj-ea"/>
              </a:rPr>
              <a:t>k</a:t>
            </a:r>
            <a:r>
              <a:rPr lang="zh-CN" altLang="en-US" sz="3200" dirty="0">
                <a:latin typeface="+mj-ea"/>
                <a:ea typeface="+mj-ea"/>
              </a:rPr>
              <a:t>，顶部背景区域 </a:t>
            </a:r>
            <a:r>
              <a:rPr lang="en-US" altLang="zh-CN" sz="3200" dirty="0">
                <a:latin typeface="+mj-ea"/>
                <a:ea typeface="+mj-ea"/>
              </a:rPr>
              <a:t>S</a:t>
            </a:r>
            <a:r>
              <a:rPr lang="en-US" altLang="zh-CN" sz="3200" baseline="30000" dirty="0">
                <a:latin typeface="+mj-ea"/>
                <a:ea typeface="+mj-ea"/>
              </a:rPr>
              <a:t>t</a:t>
            </a:r>
            <a:r>
              <a:rPr lang="zh-CN" altLang="en-US" sz="3200" dirty="0">
                <a:latin typeface="+mj-ea"/>
                <a:ea typeface="+mj-ea"/>
              </a:rPr>
              <a:t>，底部背景区域 </a:t>
            </a:r>
            <a:r>
              <a:rPr lang="en-US" altLang="zh-CN" sz="3200" dirty="0">
                <a:latin typeface="+mj-ea"/>
                <a:ea typeface="+mj-ea"/>
              </a:rPr>
              <a:t>S</a:t>
            </a:r>
            <a:r>
              <a:rPr lang="en-US" altLang="zh-CN" sz="3200" baseline="30000" dirty="0">
                <a:latin typeface="+mj-ea"/>
                <a:ea typeface="+mj-ea"/>
              </a:rPr>
              <a:t>b</a:t>
            </a:r>
            <a:r>
              <a:rPr lang="zh-CN" altLang="en-US" sz="3200" dirty="0">
                <a:latin typeface="+mj-ea"/>
                <a:ea typeface="+mj-ea"/>
              </a:rPr>
              <a:t>，内容区域 </a:t>
            </a:r>
            <a:r>
              <a:rPr lang="en-US" altLang="zh-CN" sz="3200" dirty="0">
                <a:latin typeface="+mj-ea"/>
                <a:ea typeface="+mj-ea"/>
              </a:rPr>
              <a:t>S</a:t>
            </a:r>
            <a:r>
              <a:rPr lang="en-US" altLang="zh-CN" sz="3200" baseline="30000" dirty="0">
                <a:latin typeface="+mj-ea"/>
                <a:ea typeface="+mj-ea"/>
              </a:rPr>
              <a:t>c</a:t>
            </a:r>
          </a:p>
          <a:p>
            <a:pPr>
              <a:lnSpc>
                <a:spcPct val="150000"/>
              </a:lnSpc>
              <a:buSzPct val="200000"/>
            </a:pPr>
            <a:r>
              <a:rPr lang="zh-CN" altLang="en-US" sz="3200" dirty="0">
                <a:latin typeface="+mj-ea"/>
                <a:ea typeface="+mj-ea"/>
              </a:rPr>
              <a:t>屏幕中没有显示的区域用</a:t>
            </a:r>
            <a:r>
              <a:rPr lang="en-US" altLang="zh-CN" sz="3200" dirty="0">
                <a:latin typeface="+mj-ea"/>
                <a:ea typeface="+mj-ea"/>
              </a:rPr>
              <a:t>φ</a:t>
            </a:r>
            <a:r>
              <a:rPr lang="zh-CN" altLang="en-US" sz="3200" dirty="0">
                <a:latin typeface="+mj-ea"/>
                <a:ea typeface="+mj-ea"/>
              </a:rPr>
              <a:t>表示，当且仅当两个区域的</a:t>
            </a:r>
            <a:r>
              <a:rPr lang="en-US" altLang="zh-CN" sz="3200" dirty="0">
                <a:latin typeface="+mj-ea"/>
                <a:ea typeface="+mj-ea"/>
              </a:rPr>
              <a:t>GUI</a:t>
            </a:r>
            <a:r>
              <a:rPr lang="zh-CN" altLang="en-US" sz="3200" dirty="0">
                <a:latin typeface="+mj-ea"/>
                <a:ea typeface="+mj-ea"/>
              </a:rPr>
              <a:t>元素集合相匹配时，两个区域相匹配。</a:t>
            </a:r>
            <a:endParaRPr lang="en-US" altLang="zh-CN" sz="3200" dirty="0">
              <a:latin typeface="+mj-ea"/>
              <a:ea typeface="+mj-ea"/>
            </a:endParaRPr>
          </a:p>
        </p:txBody>
      </p:sp>
    </p:spTree>
    <p:extLst>
      <p:ext uri="{BB962C8B-B14F-4D97-AF65-F5344CB8AC3E}">
        <p14:creationId xmlns:p14="http://schemas.microsoft.com/office/powerpoint/2010/main" val="3887011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886952"/>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p:txBody>
      </p:sp>
      <p:pic>
        <p:nvPicPr>
          <p:cNvPr id="4" name="图片 3">
            <a:extLst>
              <a:ext uri="{FF2B5EF4-FFF2-40B4-BE49-F238E27FC236}">
                <a16:creationId xmlns:a16="http://schemas.microsoft.com/office/drawing/2014/main" id="{8DE7381D-3156-4E97-9818-75A2D229D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757" y="1773904"/>
            <a:ext cx="9246725" cy="3819300"/>
          </a:xfrm>
          <a:prstGeom prst="rect">
            <a:avLst/>
          </a:prstGeom>
        </p:spPr>
      </p:pic>
      <p:sp>
        <p:nvSpPr>
          <p:cNvPr id="6" name="文本框 5">
            <a:extLst>
              <a:ext uri="{FF2B5EF4-FFF2-40B4-BE49-F238E27FC236}">
                <a16:creationId xmlns:a16="http://schemas.microsoft.com/office/drawing/2014/main" id="{9B76008B-DFFF-48A6-B3D2-FD1FFD99994C}"/>
              </a:ext>
            </a:extLst>
          </p:cNvPr>
          <p:cNvSpPr txBox="1"/>
          <p:nvPr/>
        </p:nvSpPr>
        <p:spPr>
          <a:xfrm>
            <a:off x="4465753" y="3279926"/>
            <a:ext cx="7475622" cy="523220"/>
          </a:xfrm>
          <a:prstGeom prst="rect">
            <a:avLst/>
          </a:prstGeom>
          <a:noFill/>
        </p:spPr>
        <p:txBody>
          <a:bodyPr wrap="square" rtlCol="0">
            <a:spAutoFit/>
          </a:bodyPr>
          <a:lstStyle/>
          <a:p>
            <a:r>
              <a:rPr lang="zh-CN" altLang="en-US" sz="2800" dirty="0">
                <a:solidFill>
                  <a:srgbClr val="FF0000"/>
                </a:solidFill>
              </a:rPr>
              <a:t>两个屏幕中都有块区域，且两个块区域相匹配</a:t>
            </a:r>
          </a:p>
        </p:txBody>
      </p:sp>
      <p:sp>
        <p:nvSpPr>
          <p:cNvPr id="11" name="文本框 10">
            <a:extLst>
              <a:ext uri="{FF2B5EF4-FFF2-40B4-BE49-F238E27FC236}">
                <a16:creationId xmlns:a16="http://schemas.microsoft.com/office/drawing/2014/main" id="{937CB4D2-E547-42BC-846F-442EFF745393}"/>
              </a:ext>
            </a:extLst>
          </p:cNvPr>
          <p:cNvSpPr txBox="1"/>
          <p:nvPr/>
        </p:nvSpPr>
        <p:spPr>
          <a:xfrm>
            <a:off x="5003164" y="4926029"/>
            <a:ext cx="7475622" cy="523220"/>
          </a:xfrm>
          <a:prstGeom prst="rect">
            <a:avLst/>
          </a:prstGeom>
          <a:noFill/>
        </p:spPr>
        <p:txBody>
          <a:bodyPr wrap="square" rtlCol="0">
            <a:spAutoFit/>
          </a:bodyPr>
          <a:lstStyle/>
          <a:p>
            <a:r>
              <a:rPr lang="zh-CN" altLang="en-US" sz="2800" dirty="0">
                <a:solidFill>
                  <a:srgbClr val="FF0000"/>
                </a:solidFill>
              </a:rPr>
              <a:t>两屏幕都没有块区域，但背景区域没有匹配</a:t>
            </a:r>
          </a:p>
        </p:txBody>
      </p:sp>
      <p:sp>
        <p:nvSpPr>
          <p:cNvPr id="12" name="文本框 11">
            <a:extLst>
              <a:ext uri="{FF2B5EF4-FFF2-40B4-BE49-F238E27FC236}">
                <a16:creationId xmlns:a16="http://schemas.microsoft.com/office/drawing/2014/main" id="{17D759AC-609C-454C-AF4B-E7D835830F61}"/>
              </a:ext>
            </a:extLst>
          </p:cNvPr>
          <p:cNvSpPr txBox="1"/>
          <p:nvPr/>
        </p:nvSpPr>
        <p:spPr>
          <a:xfrm>
            <a:off x="246864" y="5477840"/>
            <a:ext cx="7475622" cy="954107"/>
          </a:xfrm>
          <a:prstGeom prst="rect">
            <a:avLst/>
          </a:prstGeom>
          <a:noFill/>
        </p:spPr>
        <p:txBody>
          <a:bodyPr wrap="square" rtlCol="0">
            <a:spAutoFit/>
          </a:bodyPr>
          <a:lstStyle/>
          <a:p>
            <a:r>
              <a:rPr lang="zh-CN" altLang="en-US" sz="2800" dirty="0">
                <a:solidFill>
                  <a:srgbClr val="FF0000"/>
                </a:solidFill>
              </a:rPr>
              <a:t>两屏幕都没有块区域，但背景区域匹配时，</a:t>
            </a:r>
            <a:endParaRPr lang="en-US" altLang="zh-CN" sz="2800" dirty="0">
              <a:solidFill>
                <a:srgbClr val="FF0000"/>
              </a:solidFill>
            </a:endParaRPr>
          </a:p>
          <a:p>
            <a:r>
              <a:rPr lang="zh-CN" altLang="en-US" sz="2800" dirty="0">
                <a:solidFill>
                  <a:srgbClr val="FF0000"/>
                </a:solidFill>
              </a:rPr>
              <a:t>当且仅当内容区域匹配，屏幕才匹配</a:t>
            </a:r>
          </a:p>
        </p:txBody>
      </p:sp>
    </p:spTree>
    <p:extLst>
      <p:ext uri="{BB962C8B-B14F-4D97-AF65-F5344CB8AC3E}">
        <p14:creationId xmlns:p14="http://schemas.microsoft.com/office/powerpoint/2010/main" val="199963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首先要验证原脚本是否可以在新版应用上保留原有测试</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a:p>
            <a:pPr>
              <a:lnSpc>
                <a:spcPct val="150000"/>
              </a:lnSpc>
              <a:buSzPct val="200000"/>
            </a:pPr>
            <a:r>
              <a:rPr lang="zh-CN" altLang="en-US" sz="3200" dirty="0">
                <a:latin typeface="+mj-ea"/>
                <a:ea typeface="+mj-ea"/>
              </a:rPr>
              <a:t>具体来讲，就是对于一个执行动作 </a:t>
            </a:r>
            <a:r>
              <a:rPr lang="en-US" altLang="zh-CN" sz="3200" dirty="0">
                <a:latin typeface="+mj-ea"/>
                <a:ea typeface="+mj-ea"/>
              </a:rPr>
              <a:t>α</a:t>
            </a:r>
            <a:r>
              <a:rPr lang="zh-CN" altLang="en-US" sz="3200" dirty="0">
                <a:latin typeface="+mj-ea"/>
                <a:ea typeface="+mj-ea"/>
              </a:rPr>
              <a:t> 在旧应用导致的屏幕转换 </a:t>
            </a:r>
            <a:r>
              <a:rPr lang="en-US" altLang="zh-CN" sz="3200" dirty="0">
                <a:latin typeface="+mj-ea"/>
                <a:ea typeface="+mj-ea"/>
              </a:rPr>
              <a:t>&lt;</a:t>
            </a:r>
            <a:r>
              <a:rPr lang="en-US" altLang="zh-CN" sz="3200" dirty="0" err="1">
                <a:latin typeface="+mj-ea"/>
                <a:ea typeface="+mj-ea"/>
              </a:rPr>
              <a:t>src,dest</a:t>
            </a:r>
            <a:r>
              <a:rPr lang="en-US" altLang="zh-CN" sz="3200" dirty="0">
                <a:latin typeface="+mj-ea"/>
                <a:ea typeface="+mj-ea"/>
              </a:rPr>
              <a:t>&gt;</a:t>
            </a:r>
            <a:r>
              <a:rPr lang="zh-CN" altLang="en-US" sz="3200" dirty="0">
                <a:latin typeface="+mj-ea"/>
                <a:ea typeface="+mj-ea"/>
              </a:rPr>
              <a:t>，其在新应用上导致的屏幕转换记为 </a:t>
            </a:r>
            <a:r>
              <a:rPr lang="en-US" altLang="zh-CN" sz="3200" dirty="0">
                <a:latin typeface="+mj-ea"/>
                <a:ea typeface="+mj-ea"/>
              </a:rPr>
              <a:t>&lt;</a:t>
            </a:r>
            <a:r>
              <a:rPr lang="en-US" altLang="zh-CN" sz="3200" dirty="0" err="1">
                <a:latin typeface="+mj-ea"/>
                <a:ea typeface="+mj-ea"/>
              </a:rPr>
              <a:t>src</a:t>
            </a:r>
            <a:r>
              <a:rPr lang="en-US" altLang="zh-CN" sz="3200" dirty="0">
                <a:latin typeface="+mj-ea"/>
                <a:ea typeface="+mj-ea"/>
              </a:rPr>
              <a:t>’,</a:t>
            </a:r>
            <a:r>
              <a:rPr lang="en-US" altLang="zh-CN" sz="3200" dirty="0" err="1">
                <a:latin typeface="+mj-ea"/>
                <a:ea typeface="+mj-ea"/>
              </a:rPr>
              <a:t>dest</a:t>
            </a:r>
            <a:r>
              <a:rPr lang="en-US" altLang="zh-CN" sz="3200" dirty="0">
                <a:latin typeface="+mj-ea"/>
                <a:ea typeface="+mj-ea"/>
              </a:rPr>
              <a:t>’&gt;</a:t>
            </a:r>
          </a:p>
          <a:p>
            <a:pPr>
              <a:lnSpc>
                <a:spcPct val="150000"/>
              </a:lnSpc>
              <a:buSzPct val="200000"/>
            </a:pPr>
            <a:r>
              <a:rPr lang="zh-CN" altLang="en-US" sz="3200" dirty="0">
                <a:latin typeface="+mj-ea"/>
                <a:ea typeface="+mj-ea"/>
              </a:rPr>
              <a:t>其中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都是屏幕类型。若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相匹配，且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相匹配，说明原本的测试</a:t>
            </a:r>
            <a:r>
              <a:rPr lang="zh-CN" altLang="en-US" sz="3200" dirty="0">
                <a:solidFill>
                  <a:schemeClr val="accent2"/>
                </a:solidFill>
                <a:latin typeface="+mj-ea"/>
                <a:ea typeface="+mj-ea"/>
              </a:rPr>
              <a:t>意图</a:t>
            </a:r>
            <a:r>
              <a:rPr lang="zh-CN" altLang="en-US" sz="3200" dirty="0">
                <a:latin typeface="+mj-ea"/>
                <a:ea typeface="+mj-ea"/>
              </a:rPr>
              <a:t>得以保留。</a:t>
            </a:r>
            <a:endParaRPr lang="en-US" altLang="zh-CN" sz="3200" dirty="0">
              <a:latin typeface="+mj-ea"/>
              <a:ea typeface="+mj-ea"/>
            </a:endParaRPr>
          </a:p>
        </p:txBody>
      </p:sp>
    </p:spTree>
    <p:extLst>
      <p:ext uri="{BB962C8B-B14F-4D97-AF65-F5344CB8AC3E}">
        <p14:creationId xmlns:p14="http://schemas.microsoft.com/office/powerpoint/2010/main" val="2673599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若原测试意图得以保留，将该测试动作留下，否则对其修复</a:t>
            </a:r>
            <a:endParaRPr lang="en-US" altLang="zh-CN" sz="3200" dirty="0">
              <a:latin typeface="+mj-ea"/>
              <a:ea typeface="+mj-ea"/>
            </a:endParaRPr>
          </a:p>
          <a:p>
            <a:pPr>
              <a:lnSpc>
                <a:spcPct val="150000"/>
              </a:lnSpc>
              <a:buSzPct val="200000"/>
            </a:pPr>
            <a:r>
              <a:rPr lang="zh-CN" altLang="en-US" sz="3200" dirty="0">
                <a:latin typeface="+mj-ea"/>
                <a:ea typeface="+mj-ea"/>
              </a:rPr>
              <a:t>修复流程：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构建一系列新的动作序列 </a:t>
            </a:r>
            <a:r>
              <a:rPr lang="en-US" altLang="zh-CN" sz="3200" dirty="0">
                <a:latin typeface="+mj-ea"/>
                <a:ea typeface="+mj-ea"/>
              </a:rPr>
              <a:t>[q1, q2, … , </a:t>
            </a:r>
            <a:r>
              <a:rPr lang="en-US" altLang="zh-CN" sz="3200" dirty="0" err="1">
                <a:latin typeface="+mj-ea"/>
                <a:ea typeface="+mj-ea"/>
              </a:rPr>
              <a:t>qn</a:t>
            </a:r>
            <a:r>
              <a:rPr lang="en-US" altLang="zh-CN" sz="3200" dirty="0">
                <a:latin typeface="+mj-ea"/>
                <a:ea typeface="+mj-ea"/>
              </a:rPr>
              <a:t>] </a:t>
            </a:r>
            <a:r>
              <a:rPr lang="zh-CN" altLang="en-US" sz="3200" dirty="0">
                <a:latin typeface="+mj-ea"/>
                <a:ea typeface="+mj-ea"/>
              </a:rPr>
              <a:t>使得</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新的动作序列可以在新版应用上正常运行</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新的动作序列在新版应用上导致的屏幕转换与原动作在旧版应用上导致的屏幕转换</a:t>
            </a:r>
            <a:r>
              <a:rPr lang="zh-CN" altLang="en-US" sz="3200" dirty="0">
                <a:solidFill>
                  <a:schemeClr val="accent2"/>
                </a:solidFill>
                <a:latin typeface="+mj-ea"/>
                <a:ea typeface="+mj-ea"/>
              </a:rPr>
              <a:t>意图</a:t>
            </a:r>
            <a:r>
              <a:rPr lang="zh-CN" altLang="en-US" sz="3200" dirty="0">
                <a:latin typeface="+mj-ea"/>
                <a:ea typeface="+mj-ea"/>
              </a:rPr>
              <a:t>一致</a:t>
            </a:r>
            <a:endParaRPr lang="en-US" altLang="zh-CN" sz="3200" dirty="0">
              <a:latin typeface="+mj-ea"/>
              <a:ea typeface="+mj-ea"/>
            </a:endParaRPr>
          </a:p>
        </p:txBody>
      </p:sp>
    </p:spTree>
    <p:extLst>
      <p:ext uri="{BB962C8B-B14F-4D97-AF65-F5344CB8AC3E}">
        <p14:creationId xmlns:p14="http://schemas.microsoft.com/office/powerpoint/2010/main" val="421748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1055688"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工具介绍</a:t>
            </a:r>
          </a:p>
        </p:txBody>
      </p:sp>
      <p:sp>
        <p:nvSpPr>
          <p:cNvPr id="5" name="文本框 4">
            <a:extLst>
              <a:ext uri="{FF2B5EF4-FFF2-40B4-BE49-F238E27FC236}">
                <a16:creationId xmlns:a16="http://schemas.microsoft.com/office/drawing/2014/main" id="{8E3B5660-8CB9-4531-BA1C-0A34B5CF641D}"/>
              </a:ext>
            </a:extLst>
          </p:cNvPr>
          <p:cNvSpPr txBox="1"/>
          <p:nvPr/>
        </p:nvSpPr>
        <p:spPr>
          <a:xfrm>
            <a:off x="6848918" y="-227005"/>
            <a:ext cx="2826503" cy="7332503"/>
          </a:xfrm>
          <a:custGeom>
            <a:avLst/>
            <a:gdLst/>
            <a:ahLst/>
            <a:cxnLst/>
            <a:rect l="l" t="t" r="r" b="b"/>
            <a:pathLst>
              <a:path w="2826503" h="7332503">
                <a:moveTo>
                  <a:pt x="2826503" y="0"/>
                </a:moveTo>
                <a:lnTo>
                  <a:pt x="2826503" y="443845"/>
                </a:lnTo>
                <a:lnTo>
                  <a:pt x="404648" y="1524514"/>
                </a:lnTo>
                <a:lnTo>
                  <a:pt x="404648" y="2113092"/>
                </a:lnTo>
                <a:lnTo>
                  <a:pt x="2826503" y="1022775"/>
                </a:lnTo>
                <a:lnTo>
                  <a:pt x="2826503" y="7332503"/>
                </a:lnTo>
                <a:lnTo>
                  <a:pt x="1408728" y="7332503"/>
                </a:lnTo>
                <a:lnTo>
                  <a:pt x="1408728" y="2687198"/>
                </a:lnTo>
                <a:lnTo>
                  <a:pt x="1813376" y="2508694"/>
                </a:lnTo>
                <a:lnTo>
                  <a:pt x="1813376" y="6927856"/>
                </a:lnTo>
                <a:lnTo>
                  <a:pt x="2421855" y="6927856"/>
                </a:lnTo>
                <a:lnTo>
                  <a:pt x="2421855" y="1649948"/>
                </a:lnTo>
                <a:lnTo>
                  <a:pt x="0" y="2740266"/>
                </a:lnTo>
                <a:lnTo>
                  <a:pt x="0" y="1263996"/>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962888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具体来说，在修复时：</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在新版应用中试图寻找一个元素 </a:t>
            </a:r>
            <a:r>
              <a:rPr lang="en-US" altLang="zh-CN" sz="3200" dirty="0">
                <a:latin typeface="+mj-ea"/>
                <a:ea typeface="+mj-ea"/>
              </a:rPr>
              <a:t>e </a:t>
            </a:r>
            <a:r>
              <a:rPr lang="zh-CN" altLang="en-US" sz="3200" dirty="0">
                <a:latin typeface="+mj-ea"/>
                <a:ea typeface="+mj-ea"/>
              </a:rPr>
              <a:t>对应于旧版应用中的元素 </a:t>
            </a:r>
            <a:r>
              <a:rPr lang="en-US" altLang="zh-CN" sz="3200" dirty="0">
                <a:latin typeface="+mj-ea"/>
                <a:ea typeface="+mj-ea"/>
              </a:rPr>
              <a:t>ε</a:t>
            </a:r>
            <a:r>
              <a:rPr lang="zh-CN" altLang="en-US" sz="3200" dirty="0">
                <a:latin typeface="+mj-ea"/>
                <a:ea typeface="+mj-ea"/>
              </a:rPr>
              <a:t>，当元素 </a:t>
            </a:r>
            <a:r>
              <a:rPr lang="en-US" altLang="zh-CN" sz="3200" dirty="0">
                <a:latin typeface="+mj-ea"/>
                <a:ea typeface="+mj-ea"/>
              </a:rPr>
              <a:t>e </a:t>
            </a:r>
            <a:r>
              <a:rPr lang="zh-CN" altLang="en-US" sz="3200" dirty="0">
                <a:latin typeface="+mj-ea"/>
                <a:ea typeface="+mj-ea"/>
              </a:rPr>
              <a:t>在新版应用当前屏幕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上触发事件时，希望会将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转换到目标屏幕 </a:t>
            </a:r>
            <a:r>
              <a:rPr lang="en-US" altLang="zh-CN" sz="3200" dirty="0" err="1">
                <a:latin typeface="+mj-ea"/>
                <a:ea typeface="+mj-ea"/>
              </a:rPr>
              <a:t>dest</a:t>
            </a:r>
            <a:r>
              <a:rPr lang="en-US" altLang="zh-CN" sz="3200" dirty="0">
                <a:latin typeface="+mj-ea"/>
                <a:ea typeface="+mj-ea"/>
              </a:rPr>
              <a:t>’</a:t>
            </a:r>
            <a:r>
              <a:rPr lang="zh-CN" altLang="en-US" sz="3200" dirty="0">
                <a:latin typeface="+mj-ea"/>
                <a:ea typeface="+mj-ea"/>
              </a:rPr>
              <a:t>，且目标屏幕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匹配于 </a:t>
            </a:r>
            <a:r>
              <a:rPr lang="en-US" altLang="zh-CN" sz="3200" dirty="0" err="1">
                <a:latin typeface="+mj-ea"/>
                <a:ea typeface="+mj-ea"/>
              </a:rPr>
              <a:t>dest</a:t>
            </a:r>
            <a:r>
              <a:rPr lang="zh-CN" altLang="en-US" sz="3200" dirty="0">
                <a:latin typeface="+mj-ea"/>
                <a:ea typeface="+mj-ea"/>
              </a:rPr>
              <a:t>，这样就保留了源测试动作的</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p:txBody>
      </p:sp>
    </p:spTree>
    <p:extLst>
      <p:ext uri="{BB962C8B-B14F-4D97-AF65-F5344CB8AC3E}">
        <p14:creationId xmlns:p14="http://schemas.microsoft.com/office/powerpoint/2010/main" val="2735991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304800" y="2549825"/>
            <a:ext cx="5432922"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工具理解</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185C2C39-3906-4D3B-A21C-F78527F66377}"/>
              </a:ext>
            </a:extLst>
          </p:cNvPr>
          <p:cNvSpPr txBox="1"/>
          <p:nvPr/>
        </p:nvSpPr>
        <p:spPr>
          <a:xfrm>
            <a:off x="6052646" y="-120868"/>
            <a:ext cx="5214586" cy="7327679"/>
          </a:xfrm>
          <a:custGeom>
            <a:avLst/>
            <a:gdLst/>
            <a:ahLst/>
            <a:cxnLst/>
            <a:rect l="l" t="t" r="r" b="b"/>
            <a:pathLst>
              <a:path w="5214586" h="7327679">
                <a:moveTo>
                  <a:pt x="583754" y="0"/>
                </a:moveTo>
                <a:lnTo>
                  <a:pt x="4896648" y="0"/>
                </a:lnTo>
                <a:lnTo>
                  <a:pt x="4896648" y="1089833"/>
                </a:lnTo>
                <a:lnTo>
                  <a:pt x="3024906" y="3598686"/>
                </a:lnTo>
                <a:cubicBezTo>
                  <a:pt x="3394753" y="3707351"/>
                  <a:pt x="3682509" y="3883265"/>
                  <a:pt x="3888174" y="4126429"/>
                </a:cubicBezTo>
                <a:cubicBezTo>
                  <a:pt x="4093840" y="4369593"/>
                  <a:pt x="4198269" y="4664927"/>
                  <a:pt x="4201460" y="5012433"/>
                </a:cubicBezTo>
                <a:cubicBezTo>
                  <a:pt x="4196660" y="5430094"/>
                  <a:pt x="4043586" y="5759969"/>
                  <a:pt x="3742236" y="6002059"/>
                </a:cubicBezTo>
                <a:cubicBezTo>
                  <a:pt x="3440886" y="6244148"/>
                  <a:pt x="3020057" y="6367751"/>
                  <a:pt x="2479748" y="6372868"/>
                </a:cubicBezTo>
                <a:cubicBezTo>
                  <a:pt x="2212496" y="6373069"/>
                  <a:pt x="1941323" y="6335294"/>
                  <a:pt x="1666232" y="6259541"/>
                </a:cubicBezTo>
                <a:cubicBezTo>
                  <a:pt x="1391139" y="6183788"/>
                  <a:pt x="1109112" y="6068848"/>
                  <a:pt x="820150" y="5914722"/>
                </a:cubicBezTo>
                <a:lnTo>
                  <a:pt x="540334" y="6425913"/>
                </a:lnTo>
                <a:cubicBezTo>
                  <a:pt x="838041" y="6594291"/>
                  <a:pt x="1153236" y="6719269"/>
                  <a:pt x="1485920" y="6800845"/>
                </a:cubicBezTo>
                <a:cubicBezTo>
                  <a:pt x="1818602" y="6882422"/>
                  <a:pt x="2177217" y="6923010"/>
                  <a:pt x="2561763" y="6922608"/>
                </a:cubicBezTo>
                <a:cubicBezTo>
                  <a:pt x="2967698" y="6923088"/>
                  <a:pt x="3339952" y="6854080"/>
                  <a:pt x="3678524" y="6715586"/>
                </a:cubicBezTo>
                <a:cubicBezTo>
                  <a:pt x="4017098" y="6577092"/>
                  <a:pt x="4288932" y="6366234"/>
                  <a:pt x="4494029" y="6083010"/>
                </a:cubicBezTo>
                <a:cubicBezTo>
                  <a:pt x="4699126" y="5799786"/>
                  <a:pt x="4804429" y="5441318"/>
                  <a:pt x="4809939" y="5007608"/>
                </a:cubicBezTo>
                <a:cubicBezTo>
                  <a:pt x="4806565" y="4720636"/>
                  <a:pt x="4759654" y="4472710"/>
                  <a:pt x="4669203" y="4263832"/>
                </a:cubicBezTo>
                <a:cubicBezTo>
                  <a:pt x="4578754" y="4054954"/>
                  <a:pt x="4465002" y="3879583"/>
                  <a:pt x="4327950" y="3737720"/>
                </a:cubicBezTo>
                <a:cubicBezTo>
                  <a:pt x="4190899" y="3595857"/>
                  <a:pt x="4050784" y="3481961"/>
                  <a:pt x="3907608" y="3396033"/>
                </a:cubicBezTo>
                <a:lnTo>
                  <a:pt x="4153285" y="3072753"/>
                </a:lnTo>
                <a:cubicBezTo>
                  <a:pt x="4472115" y="3273094"/>
                  <a:pt x="4727458" y="3534653"/>
                  <a:pt x="4919314" y="3857431"/>
                </a:cubicBezTo>
                <a:cubicBezTo>
                  <a:pt x="5111172" y="4180208"/>
                  <a:pt x="5209595" y="4563601"/>
                  <a:pt x="5214586" y="5007608"/>
                </a:cubicBezTo>
                <a:cubicBezTo>
                  <a:pt x="5212112" y="5464537"/>
                  <a:pt x="5103956" y="5866583"/>
                  <a:pt x="4890124" y="6213747"/>
                </a:cubicBezTo>
                <a:cubicBezTo>
                  <a:pt x="4676290" y="6560911"/>
                  <a:pt x="4371630" y="6832495"/>
                  <a:pt x="3976144" y="7028499"/>
                </a:cubicBezTo>
                <a:cubicBezTo>
                  <a:pt x="3580658" y="7224503"/>
                  <a:pt x="3109197" y="7324229"/>
                  <a:pt x="2561763" y="7327679"/>
                </a:cubicBezTo>
                <a:cubicBezTo>
                  <a:pt x="1993689" y="7322354"/>
                  <a:pt x="1501598" y="7248614"/>
                  <a:pt x="1085494" y="7106457"/>
                </a:cubicBezTo>
                <a:cubicBezTo>
                  <a:pt x="669387" y="6964300"/>
                  <a:pt x="307556" y="6785675"/>
                  <a:pt x="0" y="6570582"/>
                </a:cubicBezTo>
                <a:lnTo>
                  <a:pt x="660945" y="5359838"/>
                </a:lnTo>
                <a:cubicBezTo>
                  <a:pt x="951113" y="5541382"/>
                  <a:pt x="1248820" y="5687341"/>
                  <a:pt x="1554064" y="5797714"/>
                </a:cubicBezTo>
                <a:cubicBezTo>
                  <a:pt x="1859309" y="5908088"/>
                  <a:pt x="2167870" y="5964782"/>
                  <a:pt x="2479748" y="5967798"/>
                </a:cubicBezTo>
                <a:cubicBezTo>
                  <a:pt x="2711677" y="5968870"/>
                  <a:pt x="2926989" y="5937775"/>
                  <a:pt x="3125683" y="5874513"/>
                </a:cubicBezTo>
                <a:cubicBezTo>
                  <a:pt x="3324378" y="5811251"/>
                  <a:pt x="3485012" y="5709389"/>
                  <a:pt x="3607588" y="5568925"/>
                </a:cubicBezTo>
                <a:cubicBezTo>
                  <a:pt x="3730164" y="5428462"/>
                  <a:pt x="3793239" y="5242965"/>
                  <a:pt x="3796812" y="5012433"/>
                </a:cubicBezTo>
                <a:cubicBezTo>
                  <a:pt x="3792852" y="4759117"/>
                  <a:pt x="3721438" y="4551639"/>
                  <a:pt x="3582573" y="4389998"/>
                </a:cubicBezTo>
                <a:cubicBezTo>
                  <a:pt x="3443707" y="4228359"/>
                  <a:pt x="3261154" y="4107732"/>
                  <a:pt x="3034912" y="4028118"/>
                </a:cubicBezTo>
                <a:cubicBezTo>
                  <a:pt x="2808672" y="3948504"/>
                  <a:pt x="2562507" y="3905078"/>
                  <a:pt x="2296420" y="3897841"/>
                </a:cubicBezTo>
                <a:lnTo>
                  <a:pt x="4491212" y="954809"/>
                </a:lnTo>
                <a:lnTo>
                  <a:pt x="4491212" y="405070"/>
                </a:lnTo>
                <a:lnTo>
                  <a:pt x="989005" y="405070"/>
                </a:lnTo>
                <a:lnTo>
                  <a:pt x="989005" y="954809"/>
                </a:lnTo>
                <a:lnTo>
                  <a:pt x="3748568" y="954809"/>
                </a:lnTo>
                <a:lnTo>
                  <a:pt x="1924941" y="3429809"/>
                </a:lnTo>
                <a:lnTo>
                  <a:pt x="1707842" y="3038977"/>
                </a:lnTo>
                <a:lnTo>
                  <a:pt x="2947716" y="1359881"/>
                </a:lnTo>
                <a:lnTo>
                  <a:pt x="583754" y="1359881"/>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7475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核心算法</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3124000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核心算法</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要点：</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对原测试脚本中的每个测试动作</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首先验证其在新版</a:t>
            </a:r>
            <a:r>
              <a:rPr lang="en-US" altLang="zh-CN" sz="3200" dirty="0">
                <a:latin typeface="+mj-ea"/>
                <a:ea typeface="+mj-ea"/>
              </a:rPr>
              <a:t>APP</a:t>
            </a:r>
            <a:r>
              <a:rPr lang="zh-CN" altLang="en-US" sz="3200" dirty="0">
                <a:latin typeface="+mj-ea"/>
                <a:ea typeface="+mj-ea"/>
              </a:rPr>
              <a:t>上是否保留了测试意图</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若保留了测试意图，则该测试动作保留</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若未保留测试动作，修复此测试动作</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修复测试动作的</a:t>
            </a:r>
            <a:r>
              <a:rPr lang="zh-CN" altLang="en-US" sz="3200" dirty="0">
                <a:solidFill>
                  <a:schemeClr val="accent2"/>
                </a:solidFill>
                <a:latin typeface="+mj-ea"/>
                <a:ea typeface="+mj-ea"/>
              </a:rPr>
              <a:t>关键依据</a:t>
            </a:r>
            <a:r>
              <a:rPr lang="en-US" altLang="zh-CN" sz="3200" dirty="0">
                <a:latin typeface="+mj-ea"/>
                <a:ea typeface="+mj-ea"/>
              </a:rPr>
              <a:t>——</a:t>
            </a:r>
            <a:r>
              <a:rPr lang="zh-CN" altLang="en-US" sz="3200" dirty="0">
                <a:latin typeface="+mj-ea"/>
                <a:ea typeface="+mj-ea"/>
              </a:rPr>
              <a:t>修复后的测试动作序列是否能够达到原测试动作在旧版</a:t>
            </a:r>
            <a:r>
              <a:rPr lang="en-US" altLang="zh-CN" sz="3200" dirty="0">
                <a:latin typeface="+mj-ea"/>
                <a:ea typeface="+mj-ea"/>
              </a:rPr>
              <a:t>APP</a:t>
            </a:r>
            <a:r>
              <a:rPr lang="zh-CN" altLang="en-US" sz="3200" dirty="0">
                <a:latin typeface="+mj-ea"/>
                <a:ea typeface="+mj-ea"/>
              </a:rPr>
              <a:t>上达到的测试</a:t>
            </a:r>
            <a:r>
              <a:rPr lang="zh-CN" altLang="en-US" sz="3200" dirty="0">
                <a:solidFill>
                  <a:schemeClr val="accent2"/>
                </a:solidFill>
                <a:latin typeface="+mj-ea"/>
                <a:ea typeface="+mj-ea"/>
              </a:rPr>
              <a:t>意图</a:t>
            </a:r>
            <a:r>
              <a:rPr lang="en-US" altLang="zh-CN" sz="3200" dirty="0">
                <a:latin typeface="+mj-ea"/>
                <a:ea typeface="+mj-ea"/>
              </a:rPr>
              <a:t>—</a:t>
            </a:r>
            <a:r>
              <a:rPr lang="en-US" altLang="zh-CN" sz="3200" dirty="0">
                <a:solidFill>
                  <a:srgbClr val="FF0000"/>
                </a:solidFill>
                <a:latin typeface="+mj-ea"/>
                <a:ea typeface="+mj-ea"/>
              </a:rPr>
              <a:t>CV</a:t>
            </a:r>
            <a:r>
              <a:rPr lang="zh-CN" altLang="en-US" sz="3200" dirty="0">
                <a:solidFill>
                  <a:srgbClr val="FF0000"/>
                </a:solidFill>
                <a:latin typeface="+mj-ea"/>
                <a:ea typeface="+mj-ea"/>
              </a:rPr>
              <a:t>技术</a:t>
            </a:r>
            <a:endParaRPr lang="en-US" altLang="zh-CN" sz="3200" dirty="0">
              <a:solidFill>
                <a:srgbClr val="FF0000"/>
              </a:solidFill>
              <a:latin typeface="+mj-ea"/>
              <a:ea typeface="+mj-ea"/>
            </a:endParaRPr>
          </a:p>
        </p:txBody>
      </p:sp>
      <p:cxnSp>
        <p:nvCxnSpPr>
          <p:cNvPr id="4" name="直接箭头连接符 3">
            <a:extLst>
              <a:ext uri="{FF2B5EF4-FFF2-40B4-BE49-F238E27FC236}">
                <a16:creationId xmlns:a16="http://schemas.microsoft.com/office/drawing/2014/main" id="{F88D5319-7DAF-4AAC-8A96-AB3B324CFB6D}"/>
              </a:ext>
            </a:extLst>
          </p:cNvPr>
          <p:cNvCxnSpPr/>
          <p:nvPr/>
        </p:nvCxnSpPr>
        <p:spPr>
          <a:xfrm flipH="1">
            <a:off x="10299032" y="3657600"/>
            <a:ext cx="304800" cy="20854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4F4799D1-0D25-4499-81C2-1A0C07A75AA0}"/>
              </a:ext>
            </a:extLst>
          </p:cNvPr>
          <p:cNvSpPr/>
          <p:nvPr/>
        </p:nvSpPr>
        <p:spPr>
          <a:xfrm>
            <a:off x="9819002" y="1903274"/>
            <a:ext cx="1569660" cy="1754326"/>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本文</a:t>
            </a:r>
            <a:endParaRPr lang="en-US" altLang="zh-CN" sz="54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5400" b="0" cap="none" spc="0" dirty="0">
                <a:ln w="0"/>
                <a:solidFill>
                  <a:srgbClr val="FF0000"/>
                </a:solidFill>
                <a:effectLst>
                  <a:outerShdw blurRad="38100" dist="25400" dir="5400000" algn="ctr" rotWithShape="0">
                    <a:srgbClr val="6E747A">
                      <a:alpha val="43000"/>
                    </a:srgbClr>
                  </a:outerShdw>
                </a:effectLst>
              </a:rPr>
              <a:t>核心</a:t>
            </a:r>
          </a:p>
        </p:txBody>
      </p:sp>
    </p:spTree>
    <p:extLst>
      <p:ext uri="{BB962C8B-B14F-4D97-AF65-F5344CB8AC3E}">
        <p14:creationId xmlns:p14="http://schemas.microsoft.com/office/powerpoint/2010/main" val="349688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类比工具创新点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2375701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87798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相比类似工具创新点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3137" y="812057"/>
            <a:ext cx="11329485" cy="5917517"/>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创新性地引入了</a:t>
            </a:r>
            <a:r>
              <a:rPr lang="zh-CN" altLang="en-US" sz="3200" dirty="0">
                <a:solidFill>
                  <a:srgbClr val="FF0000"/>
                </a:solidFill>
                <a:latin typeface="+mj-ea"/>
                <a:ea typeface="+mj-ea"/>
              </a:rPr>
              <a:t>计算机视觉技术</a:t>
            </a:r>
            <a:r>
              <a:rPr lang="zh-CN" altLang="en-US" sz="3200" dirty="0">
                <a:latin typeface="+mj-ea"/>
                <a:ea typeface="+mj-ea"/>
              </a:rPr>
              <a:t>进行屏幕分析</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 </a:t>
            </a:r>
            <a:r>
              <a:rPr lang="zh-CN" altLang="en-US" sz="3200" dirty="0">
                <a:solidFill>
                  <a:srgbClr val="FF0000"/>
                </a:solidFill>
                <a:latin typeface="+mj-ea"/>
                <a:ea typeface="+mj-ea"/>
              </a:rPr>
              <a:t>边缘检测</a:t>
            </a:r>
            <a:r>
              <a:rPr lang="zh-CN" altLang="en-US" sz="3200" dirty="0">
                <a:latin typeface="+mj-ea"/>
                <a:ea typeface="+mj-ea"/>
              </a:rPr>
              <a:t>（</a:t>
            </a:r>
            <a:r>
              <a:rPr lang="en-US" altLang="zh-CN" sz="3200" dirty="0">
                <a:latin typeface="+mj-ea"/>
                <a:ea typeface="+mj-ea"/>
              </a:rPr>
              <a:t>Canny</a:t>
            </a:r>
            <a:r>
              <a:rPr lang="zh-CN" altLang="en-US" sz="3200" dirty="0">
                <a:latin typeface="+mj-ea"/>
                <a:ea typeface="+mj-ea"/>
              </a:rPr>
              <a:t>）、</a:t>
            </a:r>
            <a:r>
              <a:rPr lang="zh-CN" altLang="en-US" sz="3200" dirty="0">
                <a:solidFill>
                  <a:srgbClr val="FF0000"/>
                </a:solidFill>
                <a:latin typeface="+mj-ea"/>
                <a:ea typeface="+mj-ea"/>
              </a:rPr>
              <a:t>轮廓检测</a:t>
            </a:r>
            <a:r>
              <a:rPr lang="zh-CN" altLang="en-US" sz="3200" dirty="0">
                <a:latin typeface="+mj-ea"/>
                <a:ea typeface="+mj-ea"/>
              </a:rPr>
              <a:t>（</a:t>
            </a:r>
            <a:r>
              <a:rPr lang="en-US" altLang="zh-CN" sz="3200" dirty="0">
                <a:latin typeface="+mj-ea"/>
                <a:ea typeface="+mj-ea"/>
              </a:rPr>
              <a:t>Contour Detection</a:t>
            </a:r>
            <a:r>
              <a:rPr lang="zh-CN" altLang="en-US" sz="3200" dirty="0">
                <a:latin typeface="+mj-ea"/>
                <a:ea typeface="+mj-ea"/>
              </a:rPr>
              <a:t>）、</a:t>
            </a:r>
            <a:r>
              <a:rPr lang="zh-CN" altLang="en-US" sz="3200" dirty="0">
                <a:solidFill>
                  <a:srgbClr val="FF0000"/>
                </a:solidFill>
                <a:latin typeface="+mj-ea"/>
                <a:ea typeface="+mj-ea"/>
              </a:rPr>
              <a:t>光学字符识别</a:t>
            </a:r>
            <a:r>
              <a:rPr lang="zh-CN" altLang="en-US" sz="3200" dirty="0">
                <a:latin typeface="+mj-ea"/>
                <a:ea typeface="+mj-ea"/>
              </a:rPr>
              <a:t>（</a:t>
            </a:r>
            <a:r>
              <a:rPr lang="en-US" altLang="zh-CN" sz="3200" dirty="0">
                <a:latin typeface="+mj-ea"/>
                <a:ea typeface="+mj-ea"/>
              </a:rPr>
              <a:t>OCR</a:t>
            </a:r>
            <a:r>
              <a:rPr lang="zh-CN" altLang="en-US" sz="3200" dirty="0">
                <a:latin typeface="+mj-ea"/>
                <a:ea typeface="+mj-ea"/>
              </a:rPr>
              <a:t>）、</a:t>
            </a:r>
            <a:r>
              <a:rPr lang="zh-CN" altLang="en-US" sz="3200" dirty="0">
                <a:solidFill>
                  <a:srgbClr val="FF0000"/>
                </a:solidFill>
                <a:latin typeface="+mj-ea"/>
                <a:ea typeface="+mj-ea"/>
              </a:rPr>
              <a:t>尺度不变特征变</a:t>
            </a:r>
            <a:r>
              <a:rPr lang="zh-CN" altLang="en-US" sz="3200" dirty="0">
                <a:latin typeface="+mj-ea"/>
                <a:ea typeface="+mj-ea"/>
              </a:rPr>
              <a:t>换（</a:t>
            </a:r>
            <a:r>
              <a:rPr lang="en-US" altLang="zh-CN" sz="3200" dirty="0">
                <a:latin typeface="+mj-ea"/>
                <a:ea typeface="+mj-ea"/>
              </a:rPr>
              <a:t>SIFT</a:t>
            </a:r>
            <a:r>
              <a:rPr lang="zh-CN" altLang="en-US" sz="3200" dirty="0">
                <a:latin typeface="+mj-ea"/>
                <a:ea typeface="+mj-ea"/>
              </a:rPr>
              <a:t>）等</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重点操作对象是应用某一屏幕的</a:t>
            </a:r>
            <a:r>
              <a:rPr lang="zh-CN" altLang="en-US" sz="3200" dirty="0">
                <a:solidFill>
                  <a:srgbClr val="FF0000"/>
                </a:solidFill>
                <a:latin typeface="+mj-ea"/>
                <a:ea typeface="+mj-ea"/>
              </a:rPr>
              <a:t>截图</a:t>
            </a:r>
            <a:r>
              <a:rPr lang="zh-CN" altLang="en-US" sz="3200" dirty="0">
                <a:latin typeface="+mj-ea"/>
                <a:ea typeface="+mj-ea"/>
              </a:rPr>
              <a:t>，因此可以应用于</a:t>
            </a:r>
            <a:r>
              <a:rPr lang="zh-CN" altLang="en-US" sz="3200" dirty="0">
                <a:solidFill>
                  <a:srgbClr val="FF0000"/>
                </a:solidFill>
                <a:latin typeface="+mj-ea"/>
                <a:ea typeface="+mj-ea"/>
              </a:rPr>
              <a:t>开源</a:t>
            </a:r>
            <a:r>
              <a:rPr lang="zh-CN" altLang="en-US" sz="3200" dirty="0">
                <a:latin typeface="+mj-ea"/>
                <a:ea typeface="+mj-ea"/>
              </a:rPr>
              <a:t>和闭源的应用，修复不局限于开源软件</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 </a:t>
            </a:r>
            <a:r>
              <a:rPr lang="zh-CN" altLang="en-US" sz="3200" dirty="0">
                <a:solidFill>
                  <a:srgbClr val="FF0000"/>
                </a:solidFill>
                <a:latin typeface="+mj-ea"/>
                <a:ea typeface="+mj-ea"/>
              </a:rPr>
              <a:t>不局限于某一框架</a:t>
            </a:r>
            <a:r>
              <a:rPr lang="zh-CN" altLang="en-US" sz="3200" dirty="0">
                <a:latin typeface="+mj-ea"/>
                <a:ea typeface="+mj-ea"/>
              </a:rPr>
              <a:t>，提供原测试脚本、旧版</a:t>
            </a:r>
            <a:r>
              <a:rPr lang="en-US" altLang="zh-CN" sz="3200" dirty="0">
                <a:latin typeface="+mj-ea"/>
                <a:ea typeface="+mj-ea"/>
              </a:rPr>
              <a:t>APP</a:t>
            </a:r>
            <a:r>
              <a:rPr lang="zh-CN" altLang="en-US" sz="3200" dirty="0">
                <a:latin typeface="+mj-ea"/>
                <a:ea typeface="+mj-ea"/>
              </a:rPr>
              <a:t>、新版</a:t>
            </a:r>
            <a:r>
              <a:rPr lang="en-US" altLang="zh-CN" sz="3200" dirty="0">
                <a:latin typeface="+mj-ea"/>
                <a:ea typeface="+mj-ea"/>
              </a:rPr>
              <a:t>APP</a:t>
            </a:r>
            <a:r>
              <a:rPr lang="zh-CN" altLang="en-US" sz="3200" dirty="0">
                <a:latin typeface="+mj-ea"/>
                <a:ea typeface="+mj-ea"/>
              </a:rPr>
              <a:t>就可以进行修复脚本</a:t>
            </a:r>
            <a:endParaRPr lang="en-US" altLang="zh-CN" sz="3200" dirty="0">
              <a:latin typeface="+mj-ea"/>
              <a:ea typeface="+mj-ea"/>
            </a:endParaRPr>
          </a:p>
        </p:txBody>
      </p:sp>
    </p:spTree>
    <p:extLst>
      <p:ext uri="{BB962C8B-B14F-4D97-AF65-F5344CB8AC3E}">
        <p14:creationId xmlns:p14="http://schemas.microsoft.com/office/powerpoint/2010/main" val="1052784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功能模块及数据流动</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239116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4301177"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功能模块 </a:t>
            </a: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&amp;&amp; </a:t>
            </a: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数据流动</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739A5092-03F2-4D64-82F8-FC5928577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2926" y="876506"/>
            <a:ext cx="6518379" cy="5679317"/>
          </a:xfrm>
          <a:prstGeom prst="rect">
            <a:avLst/>
          </a:prstGeom>
        </p:spPr>
      </p:pic>
      <p:sp>
        <p:nvSpPr>
          <p:cNvPr id="5" name="椭圆 4">
            <a:extLst>
              <a:ext uri="{FF2B5EF4-FFF2-40B4-BE49-F238E27FC236}">
                <a16:creationId xmlns:a16="http://schemas.microsoft.com/office/drawing/2014/main" id="{9F887C74-8E96-4CEC-9CFB-EB230E1A330A}"/>
              </a:ext>
            </a:extLst>
          </p:cNvPr>
          <p:cNvSpPr/>
          <p:nvPr/>
        </p:nvSpPr>
        <p:spPr>
          <a:xfrm>
            <a:off x="3122926" y="143287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0" name="椭圆 9">
            <a:extLst>
              <a:ext uri="{FF2B5EF4-FFF2-40B4-BE49-F238E27FC236}">
                <a16:creationId xmlns:a16="http://schemas.microsoft.com/office/drawing/2014/main" id="{01D97E1F-A2E4-48D0-AC9A-6C7501DC90B8}"/>
              </a:ext>
            </a:extLst>
          </p:cNvPr>
          <p:cNvSpPr/>
          <p:nvPr/>
        </p:nvSpPr>
        <p:spPr>
          <a:xfrm>
            <a:off x="6526871" y="143287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1" name="椭圆 10">
            <a:extLst>
              <a:ext uri="{FF2B5EF4-FFF2-40B4-BE49-F238E27FC236}">
                <a16:creationId xmlns:a16="http://schemas.microsoft.com/office/drawing/2014/main" id="{55163A46-D577-4235-9CEC-44B84D560842}"/>
              </a:ext>
            </a:extLst>
          </p:cNvPr>
          <p:cNvSpPr/>
          <p:nvPr/>
        </p:nvSpPr>
        <p:spPr>
          <a:xfrm>
            <a:off x="4261384" y="2032508"/>
            <a:ext cx="725395" cy="461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2" name="椭圆 11">
            <a:extLst>
              <a:ext uri="{FF2B5EF4-FFF2-40B4-BE49-F238E27FC236}">
                <a16:creationId xmlns:a16="http://schemas.microsoft.com/office/drawing/2014/main" id="{C9AFA43A-49A0-45B5-AB39-A16F35D4B8AF}"/>
              </a:ext>
            </a:extLst>
          </p:cNvPr>
          <p:cNvSpPr/>
          <p:nvPr/>
        </p:nvSpPr>
        <p:spPr>
          <a:xfrm>
            <a:off x="4914187" y="2967086"/>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3" name="椭圆 12">
            <a:extLst>
              <a:ext uri="{FF2B5EF4-FFF2-40B4-BE49-F238E27FC236}">
                <a16:creationId xmlns:a16="http://schemas.microsoft.com/office/drawing/2014/main" id="{0FF7B658-5D77-4988-8A68-C82991960778}"/>
              </a:ext>
            </a:extLst>
          </p:cNvPr>
          <p:cNvSpPr/>
          <p:nvPr/>
        </p:nvSpPr>
        <p:spPr>
          <a:xfrm>
            <a:off x="5671718" y="3555600"/>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4" name="椭圆 13">
            <a:extLst>
              <a:ext uri="{FF2B5EF4-FFF2-40B4-BE49-F238E27FC236}">
                <a16:creationId xmlns:a16="http://schemas.microsoft.com/office/drawing/2014/main" id="{50C6C829-86A1-4707-BEEE-05EA812DCE05}"/>
              </a:ext>
            </a:extLst>
          </p:cNvPr>
          <p:cNvSpPr/>
          <p:nvPr/>
        </p:nvSpPr>
        <p:spPr>
          <a:xfrm>
            <a:off x="7828472" y="3088312"/>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6" name="椭圆 15">
            <a:extLst>
              <a:ext uri="{FF2B5EF4-FFF2-40B4-BE49-F238E27FC236}">
                <a16:creationId xmlns:a16="http://schemas.microsoft.com/office/drawing/2014/main" id="{FA16CF24-4196-4515-821E-8AB151DC2FC4}"/>
              </a:ext>
            </a:extLst>
          </p:cNvPr>
          <p:cNvSpPr/>
          <p:nvPr/>
        </p:nvSpPr>
        <p:spPr>
          <a:xfrm>
            <a:off x="4276382" y="4446418"/>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7" name="椭圆 16">
            <a:extLst>
              <a:ext uri="{FF2B5EF4-FFF2-40B4-BE49-F238E27FC236}">
                <a16:creationId xmlns:a16="http://schemas.microsoft.com/office/drawing/2014/main" id="{F67E206A-51E4-4D75-95A5-31EF417BEC79}"/>
              </a:ext>
            </a:extLst>
          </p:cNvPr>
          <p:cNvSpPr/>
          <p:nvPr/>
        </p:nvSpPr>
        <p:spPr>
          <a:xfrm>
            <a:off x="5784429" y="441304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Tree>
    <p:extLst>
      <p:ext uri="{BB962C8B-B14F-4D97-AF65-F5344CB8AC3E}">
        <p14:creationId xmlns:p14="http://schemas.microsoft.com/office/powerpoint/2010/main" val="17570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1" nodeType="clickEffect">
                                  <p:stCondLst>
                                    <p:cond delay="0"/>
                                  </p:stCondLst>
                                  <p:childTnLst>
                                    <p:animEffect transition="out" filter="fade">
                                      <p:cBhvr>
                                        <p:cTn id="34" dur="500" tmFilter="0, 0; .2, .5; .8, .5; 1, 0"/>
                                        <p:tgtEl>
                                          <p:spTgt spid="12"/>
                                        </p:tgtEl>
                                      </p:cBhvr>
                                    </p:animEffect>
                                    <p:animScale>
                                      <p:cBhvr>
                                        <p:cTn id="35" dur="250" autoRev="1" fill="hold"/>
                                        <p:tgtEl>
                                          <p:spTgt spid="12"/>
                                        </p:tgtEl>
                                      </p:cBhvr>
                                      <p:by x="105000" y="105000"/>
                                    </p:animScale>
                                  </p:childTnLst>
                                </p:cTn>
                              </p:par>
                              <p:par>
                                <p:cTn id="36" presetID="26" presetClass="emph" presetSubtype="0" fill="hold" grpId="1" nodeType="withEffect">
                                  <p:stCondLst>
                                    <p:cond delay="0"/>
                                  </p:stCondLst>
                                  <p:childTnLst>
                                    <p:animEffect transition="out" filter="fade">
                                      <p:cBhvr>
                                        <p:cTn id="37" dur="500" tmFilter="0, 0; .2, .5; .8, .5; 1, 0"/>
                                        <p:tgtEl>
                                          <p:spTgt spid="13"/>
                                        </p:tgtEl>
                                      </p:cBhvr>
                                    </p:animEffect>
                                    <p:animScale>
                                      <p:cBhvr>
                                        <p:cTn id="38" dur="250" autoRev="1" fill="hold"/>
                                        <p:tgtEl>
                                          <p:spTgt spid="13"/>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2" grpId="1" animBg="1"/>
      <p:bldP spid="13" grpId="0" animBg="1"/>
      <p:bldP spid="13" grpId="1" animBg="1"/>
      <p:bldP spid="14"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数据构造</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1152291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数据构造</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0" name="文本框 9">
            <a:extLst>
              <a:ext uri="{FF2B5EF4-FFF2-40B4-BE49-F238E27FC236}">
                <a16:creationId xmlns:a16="http://schemas.microsoft.com/office/drawing/2014/main" id="{24A7541A-BB3E-45DF-A5F8-629F7A2AA973}"/>
              </a:ext>
            </a:extLst>
          </p:cNvPr>
          <p:cNvSpPr txBox="1"/>
          <p:nvPr/>
        </p:nvSpPr>
        <p:spPr>
          <a:xfrm>
            <a:off x="429378" y="886952"/>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只需要提供应用屏幕截图即可，示例：</a:t>
            </a:r>
            <a:endParaRPr lang="en-US" altLang="zh-CN" sz="3200" dirty="0">
              <a:latin typeface="+mj-ea"/>
              <a:ea typeface="+mj-ea"/>
            </a:endParaRPr>
          </a:p>
        </p:txBody>
      </p:sp>
      <p:pic>
        <p:nvPicPr>
          <p:cNvPr id="6" name="图片 5">
            <a:extLst>
              <a:ext uri="{FF2B5EF4-FFF2-40B4-BE49-F238E27FC236}">
                <a16:creationId xmlns:a16="http://schemas.microsoft.com/office/drawing/2014/main" id="{AC1033BE-5269-4128-BB45-831839E47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996" y="2042642"/>
            <a:ext cx="1828241" cy="3732871"/>
          </a:xfrm>
          <a:prstGeom prst="rect">
            <a:avLst/>
          </a:prstGeom>
        </p:spPr>
      </p:pic>
      <p:pic>
        <p:nvPicPr>
          <p:cNvPr id="11" name="图片 10">
            <a:extLst>
              <a:ext uri="{FF2B5EF4-FFF2-40B4-BE49-F238E27FC236}">
                <a16:creationId xmlns:a16="http://schemas.microsoft.com/office/drawing/2014/main" id="{59F90AFF-C571-4DA5-B083-E4A233858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6231" y="2042642"/>
            <a:ext cx="1845869" cy="3732871"/>
          </a:xfrm>
          <a:prstGeom prst="rect">
            <a:avLst/>
          </a:prstGeom>
        </p:spPr>
      </p:pic>
      <p:pic>
        <p:nvPicPr>
          <p:cNvPr id="13" name="图片 12">
            <a:extLst>
              <a:ext uri="{FF2B5EF4-FFF2-40B4-BE49-F238E27FC236}">
                <a16:creationId xmlns:a16="http://schemas.microsoft.com/office/drawing/2014/main" id="{C09534C5-3E21-46CE-BC27-1964016BA3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921" y="2042641"/>
            <a:ext cx="1849312" cy="3732871"/>
          </a:xfrm>
          <a:prstGeom prst="rect">
            <a:avLst/>
          </a:prstGeom>
        </p:spPr>
      </p:pic>
      <p:pic>
        <p:nvPicPr>
          <p:cNvPr id="18" name="图片 17">
            <a:extLst>
              <a:ext uri="{FF2B5EF4-FFF2-40B4-BE49-F238E27FC236}">
                <a16:creationId xmlns:a16="http://schemas.microsoft.com/office/drawing/2014/main" id="{6FA2ACC6-0FE9-4CC9-9ED9-D1F2A715B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6784" y="2042641"/>
            <a:ext cx="1869898" cy="3732871"/>
          </a:xfrm>
          <a:prstGeom prst="rect">
            <a:avLst/>
          </a:prstGeom>
        </p:spPr>
      </p:pic>
      <p:sp>
        <p:nvSpPr>
          <p:cNvPr id="19" name="矩形 18">
            <a:extLst>
              <a:ext uri="{FF2B5EF4-FFF2-40B4-BE49-F238E27FC236}">
                <a16:creationId xmlns:a16="http://schemas.microsoft.com/office/drawing/2014/main" id="{C830F255-51BF-48F9-BF76-172093176B3B}"/>
              </a:ext>
            </a:extLst>
          </p:cNvPr>
          <p:cNvSpPr/>
          <p:nvPr/>
        </p:nvSpPr>
        <p:spPr>
          <a:xfrm>
            <a:off x="2058922" y="5855091"/>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旧版</a:t>
            </a:r>
          </a:p>
        </p:txBody>
      </p:sp>
      <p:sp>
        <p:nvSpPr>
          <p:cNvPr id="21" name="矩形 20">
            <a:extLst>
              <a:ext uri="{FF2B5EF4-FFF2-40B4-BE49-F238E27FC236}">
                <a16:creationId xmlns:a16="http://schemas.microsoft.com/office/drawing/2014/main" id="{7F23C7A6-6E17-496A-9130-8921F32314B2}"/>
              </a:ext>
            </a:extLst>
          </p:cNvPr>
          <p:cNvSpPr/>
          <p:nvPr/>
        </p:nvSpPr>
        <p:spPr>
          <a:xfrm>
            <a:off x="8121927" y="5855091"/>
            <a:ext cx="1569661"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新</a:t>
            </a:r>
            <a:r>
              <a:rPr lang="zh-CN" altLang="en-US" sz="5400" b="0" cap="none" spc="0" dirty="0">
                <a:ln w="0"/>
                <a:solidFill>
                  <a:schemeClr val="accent1"/>
                </a:solidFill>
                <a:effectLst>
                  <a:outerShdw blurRad="38100" dist="25400" dir="5400000" algn="ctr" rotWithShape="0">
                    <a:srgbClr val="6E747A">
                      <a:alpha val="43000"/>
                    </a:srgbClr>
                  </a:outerShdw>
                </a:effectLst>
              </a:rPr>
              <a:t>版</a:t>
            </a:r>
          </a:p>
        </p:txBody>
      </p:sp>
      <p:sp>
        <p:nvSpPr>
          <p:cNvPr id="22" name="椭圆 21">
            <a:extLst>
              <a:ext uri="{FF2B5EF4-FFF2-40B4-BE49-F238E27FC236}">
                <a16:creationId xmlns:a16="http://schemas.microsoft.com/office/drawing/2014/main" id="{E43A52DD-E80D-4F7D-B1CA-3D8FA97FCA23}"/>
              </a:ext>
            </a:extLst>
          </p:cNvPr>
          <p:cNvSpPr/>
          <p:nvPr/>
        </p:nvSpPr>
        <p:spPr>
          <a:xfrm>
            <a:off x="743996" y="1844169"/>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EE363581-1620-4903-A5B3-860C8E571A24}"/>
              </a:ext>
            </a:extLst>
          </p:cNvPr>
          <p:cNvSpPr/>
          <p:nvPr/>
        </p:nvSpPr>
        <p:spPr>
          <a:xfrm>
            <a:off x="6676920" y="1850573"/>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26" name="直接箭头连接符 25">
            <a:extLst>
              <a:ext uri="{FF2B5EF4-FFF2-40B4-BE49-F238E27FC236}">
                <a16:creationId xmlns:a16="http://schemas.microsoft.com/office/drawing/2014/main" id="{638995FD-5334-492C-A641-A28030F7228F}"/>
              </a:ext>
            </a:extLst>
          </p:cNvPr>
          <p:cNvCxnSpPr>
            <a:stCxn id="22" idx="7"/>
          </p:cNvCxnSpPr>
          <p:nvPr/>
        </p:nvCxnSpPr>
        <p:spPr>
          <a:xfrm flipV="1">
            <a:off x="2304497" y="886952"/>
            <a:ext cx="2333491" cy="1041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C5A91DF-3244-4F12-92B8-B125E38B4557}"/>
              </a:ext>
            </a:extLst>
          </p:cNvPr>
          <p:cNvCxnSpPr>
            <a:stCxn id="24" idx="1"/>
          </p:cNvCxnSpPr>
          <p:nvPr/>
        </p:nvCxnSpPr>
        <p:spPr>
          <a:xfrm flipH="1" flipV="1">
            <a:off x="5015060" y="886952"/>
            <a:ext cx="1929600" cy="1048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71F3642-746E-4F2D-87B4-987588FA77EA}"/>
              </a:ext>
            </a:extLst>
          </p:cNvPr>
          <p:cNvSpPr txBox="1"/>
          <p:nvPr/>
        </p:nvSpPr>
        <p:spPr>
          <a:xfrm>
            <a:off x="3939730" y="460689"/>
            <a:ext cx="2154390" cy="369332"/>
          </a:xfrm>
          <a:prstGeom prst="rect">
            <a:avLst/>
          </a:prstGeom>
          <a:noFill/>
        </p:spPr>
        <p:txBody>
          <a:bodyPr wrap="square" rtlCol="0">
            <a:spAutoFit/>
          </a:bodyPr>
          <a:lstStyle/>
          <a:p>
            <a:r>
              <a:rPr lang="en-US" altLang="zh-CN" dirty="0">
                <a:solidFill>
                  <a:srgbClr val="FF0000"/>
                </a:solidFill>
              </a:rPr>
              <a:t>Textual Elements</a:t>
            </a:r>
            <a:endParaRPr lang="zh-CN" altLang="en-US" dirty="0">
              <a:solidFill>
                <a:srgbClr val="FF0000"/>
              </a:solidFill>
            </a:endParaRPr>
          </a:p>
        </p:txBody>
      </p:sp>
    </p:spTree>
    <p:extLst>
      <p:ext uri="{BB962C8B-B14F-4D97-AF65-F5344CB8AC3E}">
        <p14:creationId xmlns:p14="http://schemas.microsoft.com/office/powerpoint/2010/main" val="112946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1506903"/>
            <a:ext cx="11543734" cy="3844194"/>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GUI-Guided Test Script Repair</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000" dirty="0">
                <a:latin typeface="HarmonyOS Sans SC Bold"/>
                <a:ea typeface="HarmonyOS Sans SC Bold"/>
              </a:rPr>
              <a:t>For</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Mobile Apps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800" b="1" i="1" dirty="0">
                <a:latin typeface="HarmonyOS Sans SC Bold"/>
                <a:ea typeface="HarmonyOS Sans SC Bold"/>
              </a:rPr>
              <a:t>METER</a:t>
            </a:r>
            <a:endParaRPr kumimoji="0" lang="zh-CN" altLang="en-US" sz="4800" b="1" i="1"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74773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输出分析</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0" name="文本框 9">
            <a:extLst>
              <a:ext uri="{FF2B5EF4-FFF2-40B4-BE49-F238E27FC236}">
                <a16:creationId xmlns:a16="http://schemas.microsoft.com/office/drawing/2014/main" id="{24A7541A-BB3E-45DF-A5F8-629F7A2AA973}"/>
              </a:ext>
            </a:extLst>
          </p:cNvPr>
          <p:cNvSpPr txBox="1"/>
          <p:nvPr/>
        </p:nvSpPr>
        <p:spPr>
          <a:xfrm>
            <a:off x="429378" y="886952"/>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轮廓检测示例：</a:t>
            </a:r>
            <a:endParaRPr lang="en-US" altLang="zh-CN" sz="3200" dirty="0">
              <a:latin typeface="+mj-ea"/>
              <a:ea typeface="+mj-ea"/>
            </a:endParaRPr>
          </a:p>
        </p:txBody>
      </p:sp>
      <p:sp>
        <p:nvSpPr>
          <p:cNvPr id="19" name="矩形 18">
            <a:extLst>
              <a:ext uri="{FF2B5EF4-FFF2-40B4-BE49-F238E27FC236}">
                <a16:creationId xmlns:a16="http://schemas.microsoft.com/office/drawing/2014/main" id="{C830F255-51BF-48F9-BF76-172093176B3B}"/>
              </a:ext>
            </a:extLst>
          </p:cNvPr>
          <p:cNvSpPr/>
          <p:nvPr/>
        </p:nvSpPr>
        <p:spPr>
          <a:xfrm>
            <a:off x="2058922" y="5855091"/>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旧版</a:t>
            </a:r>
          </a:p>
        </p:txBody>
      </p:sp>
      <p:sp>
        <p:nvSpPr>
          <p:cNvPr id="21" name="矩形 20">
            <a:extLst>
              <a:ext uri="{FF2B5EF4-FFF2-40B4-BE49-F238E27FC236}">
                <a16:creationId xmlns:a16="http://schemas.microsoft.com/office/drawing/2014/main" id="{7F23C7A6-6E17-496A-9130-8921F32314B2}"/>
              </a:ext>
            </a:extLst>
          </p:cNvPr>
          <p:cNvSpPr/>
          <p:nvPr/>
        </p:nvSpPr>
        <p:spPr>
          <a:xfrm>
            <a:off x="8121927" y="5855091"/>
            <a:ext cx="1569661"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新</a:t>
            </a:r>
            <a:r>
              <a:rPr lang="zh-CN" altLang="en-US" sz="5400" b="0" cap="none" spc="0" dirty="0">
                <a:ln w="0"/>
                <a:solidFill>
                  <a:schemeClr val="accent1"/>
                </a:solidFill>
                <a:effectLst>
                  <a:outerShdw blurRad="38100" dist="25400" dir="5400000" algn="ctr" rotWithShape="0">
                    <a:srgbClr val="6E747A">
                      <a:alpha val="43000"/>
                    </a:srgbClr>
                  </a:outerShdw>
                </a:effectLst>
              </a:rPr>
              <a:t>版</a:t>
            </a:r>
          </a:p>
        </p:txBody>
      </p:sp>
      <p:pic>
        <p:nvPicPr>
          <p:cNvPr id="4" name="图片 3">
            <a:extLst>
              <a:ext uri="{FF2B5EF4-FFF2-40B4-BE49-F238E27FC236}">
                <a16:creationId xmlns:a16="http://schemas.microsoft.com/office/drawing/2014/main" id="{9CCAEF33-4054-4FD7-8B9B-70019F0639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8" y="1742480"/>
            <a:ext cx="2080919" cy="4112611"/>
          </a:xfrm>
          <a:prstGeom prst="rect">
            <a:avLst/>
          </a:prstGeom>
        </p:spPr>
      </p:pic>
      <p:pic>
        <p:nvPicPr>
          <p:cNvPr id="7" name="图片 6">
            <a:extLst>
              <a:ext uri="{FF2B5EF4-FFF2-40B4-BE49-F238E27FC236}">
                <a16:creationId xmlns:a16="http://schemas.microsoft.com/office/drawing/2014/main" id="{C31903A8-027F-4AAE-B49E-6AB2E3103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9381" y="1742479"/>
            <a:ext cx="2080919" cy="4112611"/>
          </a:xfrm>
          <a:prstGeom prst="rect">
            <a:avLst/>
          </a:prstGeom>
        </p:spPr>
      </p:pic>
      <p:pic>
        <p:nvPicPr>
          <p:cNvPr id="14" name="图片 13">
            <a:extLst>
              <a:ext uri="{FF2B5EF4-FFF2-40B4-BE49-F238E27FC236}">
                <a16:creationId xmlns:a16="http://schemas.microsoft.com/office/drawing/2014/main" id="{4BC5985B-32DA-4D19-BD07-181E3665B0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0209" y="1743222"/>
            <a:ext cx="2080543" cy="4111868"/>
          </a:xfrm>
          <a:prstGeom prst="rect">
            <a:avLst/>
          </a:prstGeom>
        </p:spPr>
      </p:pic>
      <p:pic>
        <p:nvPicPr>
          <p:cNvPr id="16" name="图片 15">
            <a:extLst>
              <a:ext uri="{FF2B5EF4-FFF2-40B4-BE49-F238E27FC236}">
                <a16:creationId xmlns:a16="http://schemas.microsoft.com/office/drawing/2014/main" id="{84E31CD5-D44F-414E-839F-232EDC6DBD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0212" y="1742479"/>
            <a:ext cx="2080919" cy="4112612"/>
          </a:xfrm>
          <a:prstGeom prst="rect">
            <a:avLst/>
          </a:prstGeom>
        </p:spPr>
      </p:pic>
      <p:sp>
        <p:nvSpPr>
          <p:cNvPr id="22" name="椭圆 21">
            <a:extLst>
              <a:ext uri="{FF2B5EF4-FFF2-40B4-BE49-F238E27FC236}">
                <a16:creationId xmlns:a16="http://schemas.microsoft.com/office/drawing/2014/main" id="{9D54E5D4-6BDC-44A5-8149-BE46730B5F33}"/>
              </a:ext>
            </a:extLst>
          </p:cNvPr>
          <p:cNvSpPr/>
          <p:nvPr/>
        </p:nvSpPr>
        <p:spPr>
          <a:xfrm>
            <a:off x="550253" y="1716352"/>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3" name="椭圆 22">
            <a:extLst>
              <a:ext uri="{FF2B5EF4-FFF2-40B4-BE49-F238E27FC236}">
                <a16:creationId xmlns:a16="http://schemas.microsoft.com/office/drawing/2014/main" id="{59673180-D93C-4049-850C-6261F2839BC7}"/>
              </a:ext>
            </a:extLst>
          </p:cNvPr>
          <p:cNvSpPr/>
          <p:nvPr/>
        </p:nvSpPr>
        <p:spPr>
          <a:xfrm>
            <a:off x="6483177" y="1722756"/>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24" name="直接箭头连接符 23">
            <a:extLst>
              <a:ext uri="{FF2B5EF4-FFF2-40B4-BE49-F238E27FC236}">
                <a16:creationId xmlns:a16="http://schemas.microsoft.com/office/drawing/2014/main" id="{4C9C8B3D-99FF-4B85-8FDE-5AD92FE26536}"/>
              </a:ext>
            </a:extLst>
          </p:cNvPr>
          <p:cNvCxnSpPr>
            <a:stCxn id="22" idx="7"/>
          </p:cNvCxnSpPr>
          <p:nvPr/>
        </p:nvCxnSpPr>
        <p:spPr>
          <a:xfrm flipV="1">
            <a:off x="2110754" y="759135"/>
            <a:ext cx="2333491" cy="1041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66E1C5D-B62F-4C7D-8A01-FD5B74484972}"/>
              </a:ext>
            </a:extLst>
          </p:cNvPr>
          <p:cNvCxnSpPr>
            <a:stCxn id="23" idx="1"/>
          </p:cNvCxnSpPr>
          <p:nvPr/>
        </p:nvCxnSpPr>
        <p:spPr>
          <a:xfrm flipH="1" flipV="1">
            <a:off x="4821317" y="759135"/>
            <a:ext cx="1929600" cy="1048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53D5169-B98B-48BF-B670-B749A57471BF}"/>
              </a:ext>
            </a:extLst>
          </p:cNvPr>
          <p:cNvSpPr txBox="1"/>
          <p:nvPr/>
        </p:nvSpPr>
        <p:spPr>
          <a:xfrm>
            <a:off x="2510298" y="394429"/>
            <a:ext cx="8810834" cy="369332"/>
          </a:xfrm>
          <a:prstGeom prst="rect">
            <a:avLst/>
          </a:prstGeom>
          <a:noFill/>
        </p:spPr>
        <p:txBody>
          <a:bodyPr wrap="square" rtlCol="0">
            <a:spAutoFit/>
          </a:bodyPr>
          <a:lstStyle/>
          <a:p>
            <a:r>
              <a:rPr lang="zh-CN" altLang="en-US" dirty="0">
                <a:solidFill>
                  <a:srgbClr val="FF0000"/>
                </a:solidFill>
              </a:rPr>
              <a:t>将轮廓位置与</a:t>
            </a:r>
            <a:r>
              <a:rPr lang="en-US" altLang="zh-CN" dirty="0">
                <a:solidFill>
                  <a:srgbClr val="FF0000"/>
                </a:solidFill>
              </a:rPr>
              <a:t>OCR</a:t>
            </a:r>
            <a:r>
              <a:rPr lang="zh-CN" altLang="en-US" dirty="0">
                <a:solidFill>
                  <a:srgbClr val="FF0000"/>
                </a:solidFill>
              </a:rPr>
              <a:t>识别出的文字位置进行比较，若接近，说明确实是文本元素</a:t>
            </a:r>
          </a:p>
        </p:txBody>
      </p:sp>
    </p:spTree>
    <p:extLst>
      <p:ext uri="{BB962C8B-B14F-4D97-AF65-F5344CB8AC3E}">
        <p14:creationId xmlns:p14="http://schemas.microsoft.com/office/powerpoint/2010/main" val="56591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460114"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相关难点</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32F62C73-D39D-4FAE-AC9B-91586F353A7B}"/>
              </a:ext>
            </a:extLst>
          </p:cNvPr>
          <p:cNvSpPr txBox="1"/>
          <p:nvPr/>
        </p:nvSpPr>
        <p:spPr>
          <a:xfrm>
            <a:off x="546115" y="-120868"/>
            <a:ext cx="5567371" cy="7226367"/>
          </a:xfrm>
          <a:custGeom>
            <a:avLst/>
            <a:gdLst/>
            <a:ahLst/>
            <a:cxnLst/>
            <a:rect l="l" t="t" r="r" b="b"/>
            <a:pathLst>
              <a:path w="5567371" h="7226367">
                <a:moveTo>
                  <a:pt x="2629305" y="0"/>
                </a:moveTo>
                <a:lnTo>
                  <a:pt x="4211712" y="0"/>
                </a:lnTo>
                <a:lnTo>
                  <a:pt x="1292942" y="5576597"/>
                </a:lnTo>
                <a:lnTo>
                  <a:pt x="3637607" y="5576597"/>
                </a:lnTo>
                <a:lnTo>
                  <a:pt x="3637607" y="6821719"/>
                </a:lnTo>
                <a:lnTo>
                  <a:pt x="4245483" y="6821719"/>
                </a:lnTo>
                <a:lnTo>
                  <a:pt x="4245483" y="5576597"/>
                </a:lnTo>
                <a:lnTo>
                  <a:pt x="5162121" y="5576597"/>
                </a:lnTo>
                <a:lnTo>
                  <a:pt x="5162121" y="5026857"/>
                </a:lnTo>
                <a:lnTo>
                  <a:pt x="4245483" y="5026857"/>
                </a:lnTo>
                <a:lnTo>
                  <a:pt x="4245483" y="3714195"/>
                </a:lnTo>
                <a:lnTo>
                  <a:pt x="3637607" y="3714195"/>
                </a:lnTo>
                <a:lnTo>
                  <a:pt x="3637607" y="5026857"/>
                </a:lnTo>
                <a:lnTo>
                  <a:pt x="2248176" y="5026857"/>
                </a:lnTo>
                <a:lnTo>
                  <a:pt x="2460450" y="4621787"/>
                </a:lnTo>
                <a:lnTo>
                  <a:pt x="3232356" y="4621787"/>
                </a:lnTo>
                <a:lnTo>
                  <a:pt x="3232356" y="3309547"/>
                </a:lnTo>
                <a:lnTo>
                  <a:pt x="4650733" y="3309547"/>
                </a:lnTo>
                <a:lnTo>
                  <a:pt x="4650733" y="4621787"/>
                </a:lnTo>
                <a:lnTo>
                  <a:pt x="5567371" y="4621787"/>
                </a:lnTo>
                <a:lnTo>
                  <a:pt x="5567371" y="5981669"/>
                </a:lnTo>
                <a:lnTo>
                  <a:pt x="4650733" y="5981669"/>
                </a:lnTo>
                <a:lnTo>
                  <a:pt x="4650733" y="7226367"/>
                </a:lnTo>
                <a:lnTo>
                  <a:pt x="3232356" y="7226367"/>
                </a:lnTo>
                <a:lnTo>
                  <a:pt x="3232356" y="5981669"/>
                </a:lnTo>
                <a:lnTo>
                  <a:pt x="622349" y="5981669"/>
                </a:lnTo>
                <a:lnTo>
                  <a:pt x="3541119" y="404647"/>
                </a:lnTo>
                <a:lnTo>
                  <a:pt x="2875350" y="404647"/>
                </a:lnTo>
                <a:lnTo>
                  <a:pt x="458319" y="5026857"/>
                </a:lnTo>
                <a:lnTo>
                  <a:pt x="0" y="5026857"/>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852902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316900"/>
            <a:ext cx="11329485" cy="2224199"/>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硬件条件不足：</a:t>
            </a:r>
            <a:r>
              <a:rPr lang="en-US" altLang="zh-CN" sz="3200" dirty="0">
                <a:latin typeface="+mj-ea"/>
                <a:ea typeface="+mj-ea"/>
              </a:rPr>
              <a:t>GPU</a:t>
            </a:r>
            <a:r>
              <a:rPr lang="zh-CN" altLang="en-US" sz="3200" dirty="0">
                <a:latin typeface="+mj-ea"/>
                <a:ea typeface="+mj-ea"/>
              </a:rPr>
              <a:t>上运行 </a:t>
            </a:r>
            <a:r>
              <a:rPr lang="en-US" altLang="zh-CN" sz="3200" dirty="0">
                <a:latin typeface="+mj-ea"/>
                <a:ea typeface="+mj-ea"/>
              </a:rPr>
              <a:t>vs.</a:t>
            </a:r>
            <a:r>
              <a:rPr lang="zh-CN" altLang="en-US" sz="3200" dirty="0">
                <a:latin typeface="+mj-ea"/>
                <a:ea typeface="+mj-ea"/>
              </a:rPr>
              <a:t> </a:t>
            </a:r>
            <a:r>
              <a:rPr lang="en-US" altLang="zh-CN" sz="3200" dirty="0">
                <a:latin typeface="+mj-ea"/>
                <a:ea typeface="+mj-ea"/>
              </a:rPr>
              <a:t>CPU</a:t>
            </a:r>
            <a:r>
              <a:rPr lang="zh-CN" altLang="en-US" sz="3200" dirty="0">
                <a:latin typeface="+mj-ea"/>
                <a:ea typeface="+mj-ea"/>
              </a:rPr>
              <a:t>上运行</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深色图转换</a:t>
            </a:r>
            <a:r>
              <a:rPr lang="en-US" altLang="zh-CN" sz="3200" dirty="0">
                <a:latin typeface="+mj-ea"/>
                <a:ea typeface="+mj-ea"/>
              </a:rPr>
              <a:t>——</a:t>
            </a:r>
            <a:r>
              <a:rPr lang="zh-CN" altLang="en-US" sz="3200" dirty="0">
                <a:latin typeface="+mj-ea"/>
                <a:ea typeface="+mj-ea"/>
              </a:rPr>
              <a:t>像素点操作，高分辨率图片跑很久</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涉及像素点操作的过程耗时</a:t>
            </a:r>
            <a:endParaRPr lang="en-US" altLang="zh-CN" sz="3200" dirty="0">
              <a:latin typeface="+mj-ea"/>
              <a:ea typeface="+mj-ea"/>
            </a:endParaRPr>
          </a:p>
        </p:txBody>
      </p:sp>
    </p:spTree>
    <p:extLst>
      <p:ext uri="{BB962C8B-B14F-4D97-AF65-F5344CB8AC3E}">
        <p14:creationId xmlns:p14="http://schemas.microsoft.com/office/powerpoint/2010/main" val="3498788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574133"/>
            <a:ext cx="11329485" cy="4440190"/>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测试应用选取及测试脚本</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应用选取及相关理由见“应用列表</a:t>
            </a:r>
            <a:r>
              <a:rPr lang="en-US" altLang="zh-CN" sz="3200" dirty="0">
                <a:latin typeface="+mj-ea"/>
                <a:ea typeface="+mj-ea"/>
              </a:rPr>
              <a:t>.md</a:t>
            </a:r>
            <a:r>
              <a:rPr lang="zh-CN" altLang="en-US" sz="3200" dirty="0">
                <a:latin typeface="+mj-ea"/>
                <a:ea typeface="+mj-ea"/>
              </a:rPr>
              <a:t>”或根目录下</a:t>
            </a:r>
            <a:r>
              <a:rPr lang="en-US" altLang="zh-CN" sz="3200" dirty="0" err="1">
                <a:latin typeface="+mj-ea"/>
                <a:ea typeface="+mj-ea"/>
              </a:rPr>
              <a:t>apk</a:t>
            </a:r>
            <a:r>
              <a:rPr lang="zh-CN" altLang="en-US" sz="3200" dirty="0">
                <a:latin typeface="+mj-ea"/>
                <a:ea typeface="+mj-ea"/>
              </a:rPr>
              <a:t>文件夹中的“</a:t>
            </a:r>
            <a:r>
              <a:rPr lang="en-US" altLang="zh-CN" sz="3200" dirty="0">
                <a:latin typeface="+mj-ea"/>
                <a:ea typeface="+mj-ea"/>
              </a:rPr>
              <a:t>APK List.md</a:t>
            </a:r>
            <a:r>
              <a:rPr lang="zh-CN" altLang="en-US" sz="3200" dirty="0">
                <a:latin typeface="+mj-ea"/>
                <a:ea typeface="+mj-ea"/>
              </a:rPr>
              <a:t>”文件</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测试脚本：</a:t>
            </a:r>
            <a:endParaRPr lang="en-US" altLang="zh-CN" sz="3200" dirty="0">
              <a:latin typeface="+mj-ea"/>
              <a:ea typeface="+mj-ea"/>
            </a:endParaRPr>
          </a:p>
          <a:p>
            <a:pPr marL="1371600" lvl="2" indent="-457200">
              <a:lnSpc>
                <a:spcPct val="150000"/>
              </a:lnSpc>
              <a:buSzPct val="100000"/>
              <a:buFont typeface="Wingdings" panose="05000000000000000000" pitchFamily="2" charset="2"/>
              <a:buChar char="u"/>
            </a:pPr>
            <a:r>
              <a:rPr lang="zh-CN" altLang="en-US" sz="3200" dirty="0">
                <a:latin typeface="+mj-ea"/>
                <a:ea typeface="+mj-ea"/>
              </a:rPr>
              <a:t>安装 </a:t>
            </a:r>
            <a:r>
              <a:rPr lang="en-US" altLang="zh-CN" sz="3200" dirty="0">
                <a:latin typeface="+mj-ea"/>
                <a:ea typeface="+mj-ea"/>
              </a:rPr>
              <a:t>Appium </a:t>
            </a:r>
            <a:r>
              <a:rPr lang="zh-CN" altLang="en-US" sz="3200" dirty="0">
                <a:latin typeface="+mj-ea"/>
                <a:ea typeface="+mj-ea"/>
              </a:rPr>
              <a:t>和 </a:t>
            </a:r>
            <a:r>
              <a:rPr lang="en-US" altLang="zh-CN" sz="3200" dirty="0">
                <a:latin typeface="+mj-ea"/>
                <a:ea typeface="+mj-ea"/>
              </a:rPr>
              <a:t>Appium Python Client library</a:t>
            </a:r>
          </a:p>
          <a:p>
            <a:pPr marL="1371600" lvl="2" indent="-457200">
              <a:lnSpc>
                <a:spcPct val="150000"/>
              </a:lnSpc>
              <a:buSzPct val="100000"/>
              <a:buFont typeface="Wingdings" panose="05000000000000000000" pitchFamily="2" charset="2"/>
              <a:buChar char="u"/>
            </a:pPr>
            <a:r>
              <a:rPr lang="zh-CN" altLang="en-US" sz="3200" dirty="0">
                <a:latin typeface="+mj-ea"/>
                <a:ea typeface="+mj-ea"/>
              </a:rPr>
              <a:t>基于 </a:t>
            </a:r>
            <a:r>
              <a:rPr lang="en-US" altLang="zh-CN" sz="3200" dirty="0">
                <a:latin typeface="+mj-ea"/>
                <a:ea typeface="+mj-ea"/>
              </a:rPr>
              <a:t>Appium Python Client library </a:t>
            </a:r>
            <a:r>
              <a:rPr lang="zh-CN" altLang="en-US" sz="3200" dirty="0">
                <a:latin typeface="+mj-ea"/>
                <a:ea typeface="+mj-ea"/>
              </a:rPr>
              <a:t>编写</a:t>
            </a:r>
            <a:endParaRPr lang="en-US" altLang="zh-CN" sz="3200" dirty="0">
              <a:latin typeface="+mj-ea"/>
              <a:ea typeface="+mj-ea"/>
            </a:endParaRPr>
          </a:p>
        </p:txBody>
      </p:sp>
    </p:spTree>
    <p:extLst>
      <p:ext uri="{BB962C8B-B14F-4D97-AF65-F5344CB8AC3E}">
        <p14:creationId xmlns:p14="http://schemas.microsoft.com/office/powerpoint/2010/main" val="481220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574133"/>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测试应用选取及测试脚本</a:t>
            </a:r>
          </a:p>
        </p:txBody>
      </p:sp>
      <p:pic>
        <p:nvPicPr>
          <p:cNvPr id="4" name="图片 3">
            <a:extLst>
              <a:ext uri="{FF2B5EF4-FFF2-40B4-BE49-F238E27FC236}">
                <a16:creationId xmlns:a16="http://schemas.microsoft.com/office/drawing/2014/main" id="{9EC5A42A-B90C-42F2-B264-6D4A9AC209EA}"/>
              </a:ext>
            </a:extLst>
          </p:cNvPr>
          <p:cNvPicPr>
            <a:picLocks noChangeAspect="1"/>
          </p:cNvPicPr>
          <p:nvPr/>
        </p:nvPicPr>
        <p:blipFill>
          <a:blip r:embed="rId5"/>
          <a:stretch>
            <a:fillRect/>
          </a:stretch>
        </p:blipFill>
        <p:spPr>
          <a:xfrm>
            <a:off x="1806393" y="2451337"/>
            <a:ext cx="8575454" cy="3511633"/>
          </a:xfrm>
          <a:prstGeom prst="rect">
            <a:avLst/>
          </a:prstGeom>
        </p:spPr>
      </p:pic>
      <p:sp>
        <p:nvSpPr>
          <p:cNvPr id="6" name="椭圆 5">
            <a:extLst>
              <a:ext uri="{FF2B5EF4-FFF2-40B4-BE49-F238E27FC236}">
                <a16:creationId xmlns:a16="http://schemas.microsoft.com/office/drawing/2014/main" id="{7C96E3AC-2CDC-4485-BEC0-9026DFD31B76}"/>
              </a:ext>
            </a:extLst>
          </p:cNvPr>
          <p:cNvSpPr/>
          <p:nvPr/>
        </p:nvSpPr>
        <p:spPr>
          <a:xfrm>
            <a:off x="1536569" y="2658359"/>
            <a:ext cx="2601798" cy="27337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1" name="椭圆 10">
            <a:extLst>
              <a:ext uri="{FF2B5EF4-FFF2-40B4-BE49-F238E27FC236}">
                <a16:creationId xmlns:a16="http://schemas.microsoft.com/office/drawing/2014/main" id="{C0DD4D7F-B74A-4A26-B826-514E11750574}"/>
              </a:ext>
            </a:extLst>
          </p:cNvPr>
          <p:cNvSpPr/>
          <p:nvPr/>
        </p:nvSpPr>
        <p:spPr>
          <a:xfrm>
            <a:off x="1591714" y="3189218"/>
            <a:ext cx="1327609" cy="4795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2" name="椭圆 11">
            <a:extLst>
              <a:ext uri="{FF2B5EF4-FFF2-40B4-BE49-F238E27FC236}">
                <a16:creationId xmlns:a16="http://schemas.microsoft.com/office/drawing/2014/main" id="{AA2A7497-1C0F-453E-A0B9-9C7B158F3DD4}"/>
              </a:ext>
            </a:extLst>
          </p:cNvPr>
          <p:cNvSpPr/>
          <p:nvPr/>
        </p:nvSpPr>
        <p:spPr>
          <a:xfrm>
            <a:off x="1591714" y="4145206"/>
            <a:ext cx="913071" cy="3286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3" name="椭圆 12">
            <a:extLst>
              <a:ext uri="{FF2B5EF4-FFF2-40B4-BE49-F238E27FC236}">
                <a16:creationId xmlns:a16="http://schemas.microsoft.com/office/drawing/2014/main" id="{182C41D9-69FF-427E-BABE-DD03F6A40F20}"/>
              </a:ext>
            </a:extLst>
          </p:cNvPr>
          <p:cNvSpPr/>
          <p:nvPr/>
        </p:nvSpPr>
        <p:spPr>
          <a:xfrm>
            <a:off x="1591714" y="4937607"/>
            <a:ext cx="5695206" cy="7410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948E5D8C-2B98-4D92-879C-650117C44192}"/>
              </a:ext>
            </a:extLst>
          </p:cNvPr>
          <p:cNvSpPr txBox="1"/>
          <p:nvPr/>
        </p:nvSpPr>
        <p:spPr>
          <a:xfrm>
            <a:off x="4355184" y="2573518"/>
            <a:ext cx="1866507" cy="369332"/>
          </a:xfrm>
          <a:prstGeom prst="rect">
            <a:avLst/>
          </a:prstGeom>
          <a:noFill/>
        </p:spPr>
        <p:txBody>
          <a:bodyPr wrap="square" rtlCol="0">
            <a:spAutoFit/>
          </a:bodyPr>
          <a:lstStyle/>
          <a:p>
            <a:r>
              <a:rPr lang="zh-CN" altLang="en-US" dirty="0">
                <a:solidFill>
                  <a:srgbClr val="FF0000"/>
                </a:solidFill>
              </a:rPr>
              <a:t>调</a:t>
            </a:r>
            <a:r>
              <a:rPr lang="en-US" altLang="zh-CN" dirty="0" err="1">
                <a:solidFill>
                  <a:srgbClr val="FF0000"/>
                </a:solidFill>
              </a:rPr>
              <a:t>webdriver</a:t>
            </a:r>
            <a:endParaRPr lang="zh-CN" altLang="en-US" dirty="0">
              <a:solidFill>
                <a:srgbClr val="FF0000"/>
              </a:solidFill>
            </a:endParaRPr>
          </a:p>
        </p:txBody>
      </p:sp>
      <p:sp>
        <p:nvSpPr>
          <p:cNvPr id="16" name="文本框 15">
            <a:extLst>
              <a:ext uri="{FF2B5EF4-FFF2-40B4-BE49-F238E27FC236}">
                <a16:creationId xmlns:a16="http://schemas.microsoft.com/office/drawing/2014/main" id="{BD65848D-34A5-4359-86E9-7632FC0176C8}"/>
              </a:ext>
            </a:extLst>
          </p:cNvPr>
          <p:cNvSpPr txBox="1"/>
          <p:nvPr/>
        </p:nvSpPr>
        <p:spPr>
          <a:xfrm>
            <a:off x="370231" y="3671556"/>
            <a:ext cx="2332676" cy="369332"/>
          </a:xfrm>
          <a:prstGeom prst="rect">
            <a:avLst/>
          </a:prstGeom>
          <a:noFill/>
        </p:spPr>
        <p:txBody>
          <a:bodyPr wrap="square" rtlCol="0">
            <a:spAutoFit/>
          </a:bodyPr>
          <a:lstStyle/>
          <a:p>
            <a:r>
              <a:rPr lang="zh-CN" altLang="en-US" dirty="0">
                <a:solidFill>
                  <a:srgbClr val="FF0000"/>
                </a:solidFill>
              </a:rPr>
              <a:t>启动设备需要的参数</a:t>
            </a:r>
          </a:p>
        </p:txBody>
      </p:sp>
      <p:sp>
        <p:nvSpPr>
          <p:cNvPr id="17" name="文本框 16">
            <a:extLst>
              <a:ext uri="{FF2B5EF4-FFF2-40B4-BE49-F238E27FC236}">
                <a16:creationId xmlns:a16="http://schemas.microsoft.com/office/drawing/2014/main" id="{90A6AD17-60A4-4299-89A1-2EFA5252933F}"/>
              </a:ext>
            </a:extLst>
          </p:cNvPr>
          <p:cNvSpPr txBox="1"/>
          <p:nvPr/>
        </p:nvSpPr>
        <p:spPr>
          <a:xfrm>
            <a:off x="441932" y="5099201"/>
            <a:ext cx="1364460" cy="369332"/>
          </a:xfrm>
          <a:prstGeom prst="rect">
            <a:avLst/>
          </a:prstGeom>
          <a:noFill/>
        </p:spPr>
        <p:txBody>
          <a:bodyPr wrap="square" rtlCol="0">
            <a:spAutoFit/>
          </a:bodyPr>
          <a:lstStyle/>
          <a:p>
            <a:r>
              <a:rPr lang="zh-CN" altLang="en-US" dirty="0">
                <a:solidFill>
                  <a:srgbClr val="FF0000"/>
                </a:solidFill>
              </a:rPr>
              <a:t>测试动作</a:t>
            </a:r>
          </a:p>
        </p:txBody>
      </p:sp>
    </p:spTree>
    <p:extLst>
      <p:ext uri="{BB962C8B-B14F-4D97-AF65-F5344CB8AC3E}">
        <p14:creationId xmlns:p14="http://schemas.microsoft.com/office/powerpoint/2010/main" val="132543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7" grpId="0"/>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777958"/>
            <a:ext cx="11329485" cy="4440190"/>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轮廓检测：</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简单调用</a:t>
            </a:r>
            <a:r>
              <a:rPr lang="en-US" altLang="zh-CN" sz="3200" dirty="0">
                <a:latin typeface="+mj-ea"/>
                <a:ea typeface="+mj-ea"/>
              </a:rPr>
              <a:t>cv2.findContours()</a:t>
            </a:r>
            <a:r>
              <a:rPr lang="zh-CN" altLang="en-US" sz="3200" dirty="0">
                <a:latin typeface="+mj-ea"/>
                <a:ea typeface="+mj-ea"/>
              </a:rPr>
              <a:t>：</a:t>
            </a:r>
            <a:endParaRPr lang="en-US" altLang="zh-CN" sz="3200" dirty="0">
              <a:latin typeface="+mj-ea"/>
              <a:ea typeface="+mj-ea"/>
            </a:endParaRPr>
          </a:p>
          <a:p>
            <a:pPr lvl="1">
              <a:lnSpc>
                <a:spcPct val="150000"/>
              </a:lnSpc>
              <a:buSzPct val="100000"/>
            </a:pPr>
            <a:r>
              <a:rPr lang="en-US" altLang="zh-CN" sz="3200" dirty="0">
                <a:latin typeface="+mj-ea"/>
                <a:ea typeface="+mj-ea"/>
              </a:rPr>
              <a:t>	</a:t>
            </a:r>
            <a:r>
              <a:rPr lang="zh-CN" altLang="en-US" sz="3200" dirty="0">
                <a:latin typeface="+mj-ea"/>
                <a:ea typeface="+mj-ea"/>
              </a:rPr>
              <a:t>只会识别简单图形的轮廓，在</a:t>
            </a:r>
            <a:r>
              <a:rPr lang="en-US" altLang="zh-CN" sz="3200" dirty="0">
                <a:latin typeface="+mj-ea"/>
                <a:ea typeface="+mj-ea"/>
              </a:rPr>
              <a:t>APP</a:t>
            </a:r>
            <a:r>
              <a:rPr lang="zh-CN" altLang="en-US" sz="3200" dirty="0">
                <a:latin typeface="+mj-ea"/>
                <a:ea typeface="+mj-ea"/>
              </a:rPr>
              <a:t>截图中体现为只会识别</a:t>
            </a:r>
            <a:r>
              <a:rPr lang="en-US" altLang="zh-CN" sz="3200" dirty="0">
                <a:latin typeface="+mj-ea"/>
                <a:ea typeface="+mj-ea"/>
              </a:rPr>
              <a:t>	</a:t>
            </a:r>
            <a:r>
              <a:rPr lang="zh-CN" altLang="en-US" sz="3200" dirty="0">
                <a:latin typeface="+mj-ea"/>
                <a:ea typeface="+mj-ea"/>
              </a:rPr>
              <a:t>最外层一圈矩形框</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调整：找到最小外接矩形、找到最贴合图形轮廓的近似凸多边形</a:t>
            </a:r>
            <a:endParaRPr lang="en-US" altLang="zh-CN" sz="3200" dirty="0">
              <a:latin typeface="+mj-ea"/>
              <a:ea typeface="+mj-ea"/>
            </a:endParaRPr>
          </a:p>
        </p:txBody>
      </p:sp>
    </p:spTree>
    <p:extLst>
      <p:ext uri="{BB962C8B-B14F-4D97-AF65-F5344CB8AC3E}">
        <p14:creationId xmlns:p14="http://schemas.microsoft.com/office/powerpoint/2010/main" val="2283650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492B528C-412B-42EC-9B83-7D34B6087C42}"/>
              </a:ext>
            </a:extLst>
          </p:cNvPr>
          <p:cNvPicPr>
            <a:picLocks noChangeAspect="1"/>
          </p:cNvPicPr>
          <p:nvPr/>
        </p:nvPicPr>
        <p:blipFill>
          <a:blip r:embed="rId5"/>
          <a:stretch>
            <a:fillRect/>
          </a:stretch>
        </p:blipFill>
        <p:spPr>
          <a:xfrm>
            <a:off x="6398685" y="1611259"/>
            <a:ext cx="5007251" cy="4935997"/>
          </a:xfrm>
          <a:prstGeom prst="rect">
            <a:avLst/>
          </a:prstGeom>
        </p:spPr>
      </p:pic>
      <p:pic>
        <p:nvPicPr>
          <p:cNvPr id="6" name="图片 5">
            <a:extLst>
              <a:ext uri="{FF2B5EF4-FFF2-40B4-BE49-F238E27FC236}">
                <a16:creationId xmlns:a16="http://schemas.microsoft.com/office/drawing/2014/main" id="{7D93AD20-E8A7-4C8F-AD59-33EDCE019475}"/>
              </a:ext>
            </a:extLst>
          </p:cNvPr>
          <p:cNvPicPr>
            <a:picLocks noChangeAspect="1"/>
          </p:cNvPicPr>
          <p:nvPr/>
        </p:nvPicPr>
        <p:blipFill>
          <a:blip r:embed="rId6"/>
          <a:stretch>
            <a:fillRect/>
          </a:stretch>
        </p:blipFill>
        <p:spPr>
          <a:xfrm>
            <a:off x="605370" y="1611259"/>
            <a:ext cx="5007251" cy="4935997"/>
          </a:xfrm>
          <a:prstGeom prst="rect">
            <a:avLst/>
          </a:prstGeom>
        </p:spPr>
      </p:pic>
    </p:spTree>
    <p:extLst>
      <p:ext uri="{BB962C8B-B14F-4D97-AF65-F5344CB8AC3E}">
        <p14:creationId xmlns:p14="http://schemas.microsoft.com/office/powerpoint/2010/main" val="306847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16625"/>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783402"/>
            <a:ext cx="11329485" cy="3701526"/>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en-US" altLang="zh-CN" sz="3200" dirty="0">
                <a:latin typeface="+mj-ea"/>
                <a:ea typeface="+mj-ea"/>
              </a:rPr>
              <a:t>AVD </a:t>
            </a:r>
            <a:r>
              <a:rPr lang="zh-CN" altLang="en-US" sz="3200" dirty="0">
                <a:latin typeface="+mj-ea"/>
                <a:ea typeface="+mj-ea"/>
              </a:rPr>
              <a:t>安卓模拟器架构兼容问题</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使用 </a:t>
            </a:r>
            <a:r>
              <a:rPr lang="en-US" altLang="zh-CN" sz="3200" dirty="0">
                <a:latin typeface="+mj-ea"/>
                <a:ea typeface="+mj-ea"/>
              </a:rPr>
              <a:t>x86 </a:t>
            </a:r>
            <a:r>
              <a:rPr lang="zh-CN" altLang="en-US" sz="3200" dirty="0">
                <a:latin typeface="+mj-ea"/>
                <a:ea typeface="+mj-ea"/>
              </a:rPr>
              <a:t>架构创建的虚拟机启动和运行速度较好，但大多数 </a:t>
            </a:r>
            <a:r>
              <a:rPr lang="en-US" altLang="zh-CN" sz="3200" dirty="0">
                <a:latin typeface="+mj-ea"/>
                <a:ea typeface="+mj-ea"/>
              </a:rPr>
              <a:t>APK </a:t>
            </a:r>
            <a:r>
              <a:rPr lang="zh-CN" altLang="en-US" sz="3200" dirty="0">
                <a:latin typeface="+mj-ea"/>
                <a:ea typeface="+mj-ea"/>
              </a:rPr>
              <a:t>采用的是 </a:t>
            </a:r>
            <a:r>
              <a:rPr lang="en-US" altLang="zh-CN" sz="3200" dirty="0">
                <a:latin typeface="+mj-ea"/>
                <a:ea typeface="+mj-ea"/>
              </a:rPr>
              <a:t>ARM </a:t>
            </a:r>
            <a:r>
              <a:rPr lang="zh-CN" altLang="en-US" sz="3200" dirty="0">
                <a:latin typeface="+mj-ea"/>
                <a:ea typeface="+mj-ea"/>
              </a:rPr>
              <a:t>架构指令集，在使用 </a:t>
            </a:r>
            <a:r>
              <a:rPr lang="en-US" altLang="zh-CN" sz="3200" dirty="0" err="1">
                <a:latin typeface="+mj-ea"/>
                <a:ea typeface="+mj-ea"/>
              </a:rPr>
              <a:t>adb</a:t>
            </a:r>
            <a:r>
              <a:rPr lang="en-US" altLang="zh-CN" sz="3200" dirty="0">
                <a:latin typeface="+mj-ea"/>
                <a:ea typeface="+mj-ea"/>
              </a:rPr>
              <a:t> install </a:t>
            </a:r>
            <a:r>
              <a:rPr lang="zh-CN" altLang="en-US" sz="3200" dirty="0">
                <a:latin typeface="+mj-ea"/>
                <a:ea typeface="+mj-ea"/>
              </a:rPr>
              <a:t>指令时无法将测试用 </a:t>
            </a:r>
            <a:r>
              <a:rPr lang="en-US" altLang="zh-CN" sz="3200" dirty="0">
                <a:latin typeface="+mj-ea"/>
                <a:ea typeface="+mj-ea"/>
              </a:rPr>
              <a:t>APK </a:t>
            </a:r>
            <a:r>
              <a:rPr lang="zh-CN" altLang="en-US" sz="3200" dirty="0">
                <a:latin typeface="+mj-ea"/>
                <a:ea typeface="+mj-ea"/>
              </a:rPr>
              <a:t>安装到虚拟机中</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解决：</a:t>
            </a:r>
            <a:r>
              <a:rPr lang="en-US" altLang="zh-CN" sz="3200" dirty="0">
                <a:latin typeface="+mj-ea"/>
                <a:ea typeface="+mj-ea"/>
              </a:rPr>
              <a:t>ARM-Translation </a:t>
            </a:r>
            <a:r>
              <a:rPr lang="zh-CN" altLang="en-US" sz="3200" dirty="0">
                <a:latin typeface="+mj-ea"/>
                <a:ea typeface="+mj-ea"/>
              </a:rPr>
              <a:t>配置（详见</a:t>
            </a:r>
            <a:r>
              <a:rPr lang="en-US" altLang="zh-CN" sz="3200" dirty="0">
                <a:latin typeface="+mj-ea"/>
                <a:ea typeface="+mj-ea"/>
              </a:rPr>
              <a:t>README.md</a:t>
            </a:r>
            <a:r>
              <a:rPr lang="zh-CN" altLang="en-US" sz="3200" dirty="0">
                <a:latin typeface="+mj-ea"/>
                <a:ea typeface="+mj-ea"/>
              </a:rPr>
              <a:t>）</a:t>
            </a:r>
            <a:endParaRPr lang="en-US" altLang="zh-CN" sz="3200" dirty="0">
              <a:latin typeface="+mj-ea"/>
              <a:ea typeface="+mj-ea"/>
            </a:endParaRPr>
          </a:p>
        </p:txBody>
      </p:sp>
    </p:spTree>
    <p:extLst>
      <p:ext uri="{BB962C8B-B14F-4D97-AF65-F5344CB8AC3E}">
        <p14:creationId xmlns:p14="http://schemas.microsoft.com/office/powerpoint/2010/main" val="3010002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492628"/>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92226"/>
            <a:ext cx="11329485" cy="5178854"/>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论文使用的微软 </a:t>
            </a:r>
            <a:r>
              <a:rPr lang="en-US" altLang="zh-CN" sz="3200" dirty="0">
                <a:latin typeface="+mj-ea"/>
                <a:ea typeface="+mj-ea"/>
              </a:rPr>
              <a:t>OCR </a:t>
            </a:r>
            <a:r>
              <a:rPr lang="zh-CN" altLang="en-US" sz="3200" dirty="0">
                <a:latin typeface="+mj-ea"/>
                <a:ea typeface="+mj-ea"/>
              </a:rPr>
              <a:t>接口 </a:t>
            </a:r>
            <a:r>
              <a:rPr lang="en-US" altLang="zh-CN" sz="3200" dirty="0">
                <a:latin typeface="+mj-ea"/>
                <a:ea typeface="+mj-ea"/>
              </a:rPr>
              <a:t>MSCVA</a:t>
            </a:r>
            <a:r>
              <a:rPr lang="zh-CN" altLang="en-US" sz="3200" dirty="0">
                <a:latin typeface="+mj-ea"/>
                <a:ea typeface="+mj-ea"/>
              </a:rPr>
              <a:t>，需要注册 </a:t>
            </a:r>
            <a:r>
              <a:rPr lang="en-US" altLang="zh-CN" sz="3200" dirty="0">
                <a:latin typeface="+mj-ea"/>
                <a:ea typeface="+mj-ea"/>
              </a:rPr>
              <a:t>Azure </a:t>
            </a:r>
            <a:r>
              <a:rPr lang="zh-CN" altLang="en-US" sz="3200" dirty="0">
                <a:latin typeface="+mj-ea"/>
                <a:ea typeface="+mj-ea"/>
              </a:rPr>
              <a:t>账号，申请过程中需要使用 </a:t>
            </a:r>
            <a:r>
              <a:rPr lang="en-US" altLang="zh-CN" sz="3200" dirty="0">
                <a:latin typeface="+mj-ea"/>
                <a:ea typeface="+mj-ea"/>
              </a:rPr>
              <a:t>VISA </a:t>
            </a:r>
            <a:r>
              <a:rPr lang="zh-CN" altLang="en-US" sz="3200" dirty="0">
                <a:latin typeface="+mj-ea"/>
                <a:ea typeface="+mj-ea"/>
              </a:rPr>
              <a:t>信用卡进行验证</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谷歌 </a:t>
            </a:r>
            <a:r>
              <a:rPr lang="en-US" altLang="zh-CN" sz="3200" dirty="0">
                <a:latin typeface="+mj-ea"/>
                <a:ea typeface="+mj-ea"/>
              </a:rPr>
              <a:t>Tesseract-OCR </a:t>
            </a:r>
            <a:r>
              <a:rPr lang="zh-CN" altLang="en-US" sz="3200" dirty="0">
                <a:latin typeface="+mj-ea"/>
                <a:ea typeface="+mj-ea"/>
              </a:rPr>
              <a:t>可以免费调用，但识别效果较差，且基础功能不含文字位置信息，无法进行文本元素分类；由于网络的原因传送和处理图片较慢</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购买百度 </a:t>
            </a:r>
            <a:r>
              <a:rPr lang="en-US" altLang="zh-CN" sz="3200" dirty="0">
                <a:latin typeface="+mj-ea"/>
                <a:ea typeface="+mj-ea"/>
              </a:rPr>
              <a:t>OCR </a:t>
            </a:r>
            <a:r>
              <a:rPr lang="zh-CN" altLang="en-US" sz="3200" dirty="0">
                <a:latin typeface="+mj-ea"/>
                <a:ea typeface="+mj-ea"/>
              </a:rPr>
              <a:t>接口使用权</a:t>
            </a:r>
            <a:r>
              <a:rPr lang="en-US" altLang="zh-CN" sz="3200" dirty="0">
                <a:latin typeface="+mj-ea"/>
                <a:ea typeface="+mj-ea"/>
              </a:rPr>
              <a:t>——</a:t>
            </a:r>
            <a:r>
              <a:rPr lang="zh-CN" altLang="en-US" sz="3200" dirty="0">
                <a:latin typeface="+mj-ea"/>
                <a:ea typeface="+mj-ea"/>
              </a:rPr>
              <a:t>标准带位置版 </a:t>
            </a:r>
            <a:r>
              <a:rPr lang="en-US" altLang="zh-CN" sz="3200" dirty="0">
                <a:latin typeface="+mj-ea"/>
                <a:ea typeface="+mj-ea"/>
              </a:rPr>
              <a:t>OCR </a:t>
            </a:r>
            <a:r>
              <a:rPr lang="zh-CN" altLang="en-US" sz="3200" dirty="0">
                <a:latin typeface="+mj-ea"/>
                <a:ea typeface="+mj-ea"/>
              </a:rPr>
              <a:t>识别，精度较好，带文字位置信息，可用于文本元素分类</a:t>
            </a:r>
            <a:endParaRPr lang="en-US" altLang="zh-CN" sz="3200" dirty="0">
              <a:latin typeface="+mj-ea"/>
              <a:ea typeface="+mj-ea"/>
            </a:endParaRPr>
          </a:p>
        </p:txBody>
      </p:sp>
    </p:spTree>
    <p:extLst>
      <p:ext uri="{BB962C8B-B14F-4D97-AF65-F5344CB8AC3E}">
        <p14:creationId xmlns:p14="http://schemas.microsoft.com/office/powerpoint/2010/main" val="538000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492628"/>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92226"/>
            <a:ext cx="11329485" cy="3701526"/>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由于整个工具基于 </a:t>
            </a:r>
            <a:r>
              <a:rPr lang="en-US" altLang="zh-CN" sz="3200" dirty="0">
                <a:latin typeface="+mj-ea"/>
                <a:ea typeface="+mj-ea"/>
              </a:rPr>
              <a:t>CV </a:t>
            </a:r>
            <a:r>
              <a:rPr lang="zh-CN" altLang="en-US" sz="3200" dirty="0">
                <a:latin typeface="+mj-ea"/>
                <a:ea typeface="+mj-ea"/>
              </a:rPr>
              <a:t>技术，在未知源码的情况下虽然能够修复脚本，但耗时很长（官方实现的工具修复流程最高可达</a:t>
            </a:r>
            <a:r>
              <a:rPr lang="en-US" altLang="zh-CN" sz="3200" dirty="0">
                <a:latin typeface="+mj-ea"/>
                <a:ea typeface="+mj-ea"/>
              </a:rPr>
              <a:t>800</a:t>
            </a:r>
            <a:r>
              <a:rPr lang="zh-CN" altLang="en-US" sz="3200" dirty="0">
                <a:latin typeface="+mj-ea"/>
                <a:ea typeface="+mj-ea"/>
              </a:rPr>
              <a:t>多分钟，平均修复时间</a:t>
            </a:r>
            <a:r>
              <a:rPr lang="en-US" altLang="zh-CN" sz="3200" dirty="0">
                <a:latin typeface="+mj-ea"/>
                <a:ea typeface="+mj-ea"/>
              </a:rPr>
              <a:t>159</a:t>
            </a:r>
            <a:r>
              <a:rPr lang="zh-CN" altLang="en-US" sz="3200" dirty="0">
                <a:latin typeface="+mj-ea"/>
                <a:ea typeface="+mj-ea"/>
              </a:rPr>
              <a:t>分钟），且修复结果只能将测试动作涉及的元素修复为其坐标值，不能修复为</a:t>
            </a:r>
            <a:r>
              <a:rPr lang="en-US" altLang="zh-CN" sz="3200" dirty="0" err="1">
                <a:latin typeface="+mj-ea"/>
                <a:ea typeface="+mj-ea"/>
              </a:rPr>
              <a:t>find_elements_by</a:t>
            </a:r>
            <a:r>
              <a:rPr lang="en-US" altLang="zh-CN" sz="3200" dirty="0">
                <a:latin typeface="+mj-ea"/>
                <a:ea typeface="+mj-ea"/>
              </a:rPr>
              <a:t>_... </a:t>
            </a:r>
            <a:r>
              <a:rPr lang="zh-CN" altLang="en-US" sz="3200" dirty="0">
                <a:latin typeface="+mj-ea"/>
                <a:ea typeface="+mj-ea"/>
              </a:rPr>
              <a:t>的形式</a:t>
            </a:r>
            <a:endParaRPr lang="en-US" altLang="zh-CN" sz="3200" dirty="0">
              <a:latin typeface="+mj-ea"/>
              <a:ea typeface="+mj-ea"/>
            </a:endParaRPr>
          </a:p>
        </p:txBody>
      </p:sp>
      <p:pic>
        <p:nvPicPr>
          <p:cNvPr id="4" name="图片 3">
            <a:extLst>
              <a:ext uri="{FF2B5EF4-FFF2-40B4-BE49-F238E27FC236}">
                <a16:creationId xmlns:a16="http://schemas.microsoft.com/office/drawing/2014/main" id="{B5D09037-5C21-4AE8-8DBF-50A3BBB8A17D}"/>
              </a:ext>
            </a:extLst>
          </p:cNvPr>
          <p:cNvPicPr>
            <a:picLocks noChangeAspect="1"/>
          </p:cNvPicPr>
          <p:nvPr/>
        </p:nvPicPr>
        <p:blipFill rotWithShape="1">
          <a:blip r:embed="rId5"/>
          <a:srcRect b="50000"/>
          <a:stretch/>
        </p:blipFill>
        <p:spPr>
          <a:xfrm>
            <a:off x="1418346" y="4852467"/>
            <a:ext cx="9351547" cy="1033511"/>
          </a:xfrm>
          <a:prstGeom prst="rect">
            <a:avLst/>
          </a:prstGeom>
        </p:spPr>
      </p:pic>
      <p:sp>
        <p:nvSpPr>
          <p:cNvPr id="5" name="矩形 4">
            <a:extLst>
              <a:ext uri="{FF2B5EF4-FFF2-40B4-BE49-F238E27FC236}">
                <a16:creationId xmlns:a16="http://schemas.microsoft.com/office/drawing/2014/main" id="{330A84A7-4932-4A6B-8DEE-5A71217CD6E1}"/>
              </a:ext>
            </a:extLst>
          </p:cNvPr>
          <p:cNvSpPr/>
          <p:nvPr/>
        </p:nvSpPr>
        <p:spPr>
          <a:xfrm>
            <a:off x="2394408" y="5533534"/>
            <a:ext cx="5128182" cy="232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0" name="矩形 9">
            <a:extLst>
              <a:ext uri="{FF2B5EF4-FFF2-40B4-BE49-F238E27FC236}">
                <a16:creationId xmlns:a16="http://schemas.microsoft.com/office/drawing/2014/main" id="{762F6D71-AB8A-4C23-B6BD-E229B32610E7}"/>
              </a:ext>
            </a:extLst>
          </p:cNvPr>
          <p:cNvSpPr/>
          <p:nvPr/>
        </p:nvSpPr>
        <p:spPr>
          <a:xfrm>
            <a:off x="9344090" y="5533534"/>
            <a:ext cx="950536" cy="223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7" name="直接箭头连接符 6">
            <a:extLst>
              <a:ext uri="{FF2B5EF4-FFF2-40B4-BE49-F238E27FC236}">
                <a16:creationId xmlns:a16="http://schemas.microsoft.com/office/drawing/2014/main" id="{4A124E0F-1235-4258-9B95-35F240D84EEF}"/>
              </a:ext>
            </a:extLst>
          </p:cNvPr>
          <p:cNvCxnSpPr/>
          <p:nvPr/>
        </p:nvCxnSpPr>
        <p:spPr>
          <a:xfrm flipV="1">
            <a:off x="9819358" y="4402318"/>
            <a:ext cx="550127" cy="11312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F457DD2-2B68-40D2-A11F-A9257D395B6B}"/>
              </a:ext>
            </a:extLst>
          </p:cNvPr>
          <p:cNvSpPr txBox="1"/>
          <p:nvPr/>
        </p:nvSpPr>
        <p:spPr>
          <a:xfrm>
            <a:off x="10081047" y="4032986"/>
            <a:ext cx="1377692" cy="369332"/>
          </a:xfrm>
          <a:prstGeom prst="rect">
            <a:avLst/>
          </a:prstGeom>
          <a:noFill/>
        </p:spPr>
        <p:txBody>
          <a:bodyPr wrap="square" rtlCol="0">
            <a:spAutoFit/>
          </a:bodyPr>
          <a:lstStyle/>
          <a:p>
            <a:r>
              <a:rPr lang="zh-CN" altLang="en-US" dirty="0">
                <a:solidFill>
                  <a:srgbClr val="FF0000"/>
                </a:solidFill>
              </a:rPr>
              <a:t>坐标值</a:t>
            </a:r>
          </a:p>
        </p:txBody>
      </p:sp>
    </p:spTree>
    <p:extLst>
      <p:ext uri="{BB962C8B-B14F-4D97-AF65-F5344CB8AC3E}">
        <p14:creationId xmlns:p14="http://schemas.microsoft.com/office/powerpoint/2010/main" val="341311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工具梗概</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7" y="1084581"/>
            <a:ext cx="11329485" cy="3701526"/>
          </a:xfrm>
          <a:prstGeom prst="rect">
            <a:avLst/>
          </a:prstGeom>
          <a:noFill/>
        </p:spPr>
        <p:txBody>
          <a:bodyPr wrap="square" rtlCol="0">
            <a:spAutoFit/>
          </a:bodyPr>
          <a:lstStyle/>
          <a:p>
            <a:pPr>
              <a:lnSpc>
                <a:spcPct val="150000"/>
              </a:lnSpc>
              <a:buSzPct val="200000"/>
            </a:pPr>
            <a:r>
              <a:rPr lang="en-US" altLang="zh-CN" sz="3200" dirty="0">
                <a:latin typeface="+mj-ea"/>
                <a:ea typeface="+mj-ea"/>
              </a:rPr>
              <a:t>METER</a:t>
            </a:r>
            <a:r>
              <a:rPr lang="zh-CN" altLang="en-US" sz="3200" dirty="0">
                <a:latin typeface="+mj-ea"/>
                <a:ea typeface="+mj-ea"/>
              </a:rPr>
              <a:t> 是一个基于计算机视觉（</a:t>
            </a:r>
            <a:r>
              <a:rPr lang="en-US" altLang="zh-CN" sz="3200" dirty="0">
                <a:latin typeface="+mj-ea"/>
                <a:ea typeface="+mj-ea"/>
              </a:rPr>
              <a:t>Computer Vision</a:t>
            </a:r>
            <a:r>
              <a:rPr lang="zh-CN" altLang="en-US" sz="3200" dirty="0">
                <a:latin typeface="+mj-ea"/>
                <a:ea typeface="+mj-ea"/>
              </a:rPr>
              <a:t>）技术对两个版本的移动应用的</a:t>
            </a:r>
            <a:r>
              <a:rPr lang="en-US" altLang="zh-CN" sz="3200" dirty="0">
                <a:latin typeface="+mj-ea"/>
                <a:ea typeface="+mj-ea"/>
              </a:rPr>
              <a:t>GUI</a:t>
            </a:r>
            <a:r>
              <a:rPr lang="zh-CN" altLang="en-US" sz="3200" dirty="0">
                <a:latin typeface="+mj-ea"/>
                <a:ea typeface="+mj-ea"/>
              </a:rPr>
              <a:t>变化进行检测（包含边缘检测、轮廓检测、元素匹配、屏幕匹配等目标），并利用这些检测的变化指导测试脚本修复。因为</a:t>
            </a:r>
            <a:r>
              <a:rPr lang="en-US" altLang="zh-CN" sz="3200" dirty="0">
                <a:latin typeface="+mj-ea"/>
                <a:ea typeface="+mj-ea"/>
              </a:rPr>
              <a:t> METER </a:t>
            </a:r>
            <a:r>
              <a:rPr lang="zh-CN" altLang="en-US" sz="3200" dirty="0">
                <a:latin typeface="+mj-ea"/>
                <a:ea typeface="+mj-ea"/>
              </a:rPr>
              <a:t>只依赖应用截图进行相关动作，其可以运用到开源和闭源的软件上。</a:t>
            </a:r>
            <a:endParaRPr lang="en-US" altLang="zh-CN" sz="3200" dirty="0">
              <a:latin typeface="+mj-ea"/>
              <a:ea typeface="+mj-ea"/>
            </a:endParaRPr>
          </a:p>
        </p:txBody>
      </p:sp>
    </p:spTree>
    <p:extLst>
      <p:ext uri="{BB962C8B-B14F-4D97-AF65-F5344CB8AC3E}">
        <p14:creationId xmlns:p14="http://schemas.microsoft.com/office/powerpoint/2010/main" val="2402791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BA400E6-830C-494D-A3B3-D1FFD845E735}"/>
              </a:ext>
            </a:extLst>
          </p:cNvPr>
          <p:cNvGrpSpPr/>
          <p:nvPr/>
        </p:nvGrpSpPr>
        <p:grpSpPr>
          <a:xfrm>
            <a:off x="0" y="0"/>
            <a:ext cx="12192000" cy="6858000"/>
            <a:chOff x="0" y="0"/>
            <a:chExt cx="12192000" cy="6858000"/>
          </a:xfrm>
        </p:grpSpPr>
        <p:pic>
          <p:nvPicPr>
            <p:cNvPr id="12" name="图片 11" descr="城市里有灯光&#10;&#10;描述已自动生成">
              <a:extLst>
                <a:ext uri="{FF2B5EF4-FFF2-40B4-BE49-F238E27FC236}">
                  <a16:creationId xmlns:a16="http://schemas.microsoft.com/office/drawing/2014/main" id="{899AEC5A-034A-43AA-8FBC-DFCA2E4E942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467" t="2256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5">
                <a:lum bright="70000" contrast="-70000"/>
              </a:blip>
              <a:stretch>
                <a:fillRect/>
              </a:stretch>
            </a:blipFill>
          </p:spPr>
        </p:pic>
        <p:sp>
          <p:nvSpPr>
            <p:cNvPr id="2" name="矩形 1">
              <a:extLst>
                <a:ext uri="{FF2B5EF4-FFF2-40B4-BE49-F238E27FC236}">
                  <a16:creationId xmlns:a16="http://schemas.microsoft.com/office/drawing/2014/main" id="{72E0FD76-A6BC-42D4-B556-7784A57E27C5}"/>
                </a:ext>
              </a:extLst>
            </p:cNvPr>
            <p:cNvSpPr/>
            <p:nvPr/>
          </p:nvSpPr>
          <p:spPr>
            <a:xfrm>
              <a:off x="0" y="0"/>
              <a:ext cx="12192000" cy="6858000"/>
            </a:xfrm>
            <a:prstGeom prst="rect">
              <a:avLst/>
            </a:prstGeom>
            <a:solidFill>
              <a:schemeClr val="bg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grpSp>
      <p:pic>
        <p:nvPicPr>
          <p:cNvPr id="8" name="图片 7">
            <a:extLst>
              <a:ext uri="{FF2B5EF4-FFF2-40B4-BE49-F238E27FC236}">
                <a16:creationId xmlns:a16="http://schemas.microsoft.com/office/drawing/2014/main" id="{20F41A85-DC2E-4933-9D05-ED2F84955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843" y="0"/>
            <a:ext cx="5282157" cy="6858000"/>
          </a:xfrm>
          <a:prstGeom prst="rect">
            <a:avLst/>
          </a:prstGeom>
        </p:spPr>
      </p:pic>
      <p:sp>
        <p:nvSpPr>
          <p:cNvPr id="9" name="矩形 8">
            <a:extLst>
              <a:ext uri="{FF2B5EF4-FFF2-40B4-BE49-F238E27FC236}">
                <a16:creationId xmlns:a16="http://schemas.microsoft.com/office/drawing/2014/main" id="{28979200-1737-44B9-BC0F-F28512570AF0}"/>
              </a:ext>
            </a:extLst>
          </p:cNvPr>
          <p:cNvSpPr/>
          <p:nvPr/>
        </p:nvSpPr>
        <p:spPr>
          <a:xfrm>
            <a:off x="0" y="2445467"/>
            <a:ext cx="6909838" cy="1284302"/>
          </a:xfrm>
          <a:prstGeom prst="rect">
            <a:avLst/>
          </a:prstGeom>
          <a:gradFill>
            <a:gsLst>
              <a:gs pos="0">
                <a:srgbClr val="2E3FF7"/>
              </a:gs>
              <a:gs pos="100000">
                <a:srgbClr val="00DC8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6AD32DD3-6169-45F7-B092-4039F70B13BB}"/>
              </a:ext>
            </a:extLst>
          </p:cNvPr>
          <p:cNvSpPr txBox="1"/>
          <p:nvPr/>
        </p:nvSpPr>
        <p:spPr>
          <a:xfrm>
            <a:off x="1488142" y="2672119"/>
            <a:ext cx="473638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HarmonyOS Sans SC Bold"/>
                <a:ea typeface="HarmonyOS Sans SC Bold"/>
                <a:cs typeface="+mn-cs"/>
              </a:rPr>
              <a:t>谢谢！</a:t>
            </a:r>
          </a:p>
        </p:txBody>
      </p:sp>
      <p:grpSp>
        <p:nvGrpSpPr>
          <p:cNvPr id="22" name="组合 21">
            <a:extLst>
              <a:ext uri="{FF2B5EF4-FFF2-40B4-BE49-F238E27FC236}">
                <a16:creationId xmlns:a16="http://schemas.microsoft.com/office/drawing/2014/main" id="{CA551237-EAD2-481F-8268-C411420FCE3E}"/>
              </a:ext>
            </a:extLst>
          </p:cNvPr>
          <p:cNvGrpSpPr/>
          <p:nvPr/>
        </p:nvGrpSpPr>
        <p:grpSpPr>
          <a:xfrm>
            <a:off x="1488142" y="4204014"/>
            <a:ext cx="3468669" cy="811428"/>
            <a:chOff x="1174861" y="6148068"/>
            <a:chExt cx="1705691" cy="233472"/>
          </a:xfrm>
        </p:grpSpPr>
        <p:sp>
          <p:nvSpPr>
            <p:cNvPr id="6" name="文本框 5">
              <a:extLst>
                <a:ext uri="{FF2B5EF4-FFF2-40B4-BE49-F238E27FC236}">
                  <a16:creationId xmlns:a16="http://schemas.microsoft.com/office/drawing/2014/main" id="{A08B8287-B6D8-497C-AE13-2E6796F05527}"/>
                </a:ext>
              </a:extLst>
            </p:cNvPr>
            <p:cNvSpPr txBox="1"/>
            <p:nvPr/>
          </p:nvSpPr>
          <p:spPr>
            <a:xfrm>
              <a:off x="1174861" y="6148068"/>
              <a:ext cx="696195" cy="1682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丁炳智</a:t>
              </a:r>
            </a:p>
          </p:txBody>
        </p:sp>
        <p:sp>
          <p:nvSpPr>
            <p:cNvPr id="17" name="文本框 16">
              <a:extLst>
                <a:ext uri="{FF2B5EF4-FFF2-40B4-BE49-F238E27FC236}">
                  <a16:creationId xmlns:a16="http://schemas.microsoft.com/office/drawing/2014/main" id="{C482CB89-7C49-4D96-9CEB-CC4149FB2515}"/>
                </a:ext>
              </a:extLst>
            </p:cNvPr>
            <p:cNvSpPr txBox="1"/>
            <p:nvPr/>
          </p:nvSpPr>
          <p:spPr>
            <a:xfrm>
              <a:off x="2052717" y="6196447"/>
              <a:ext cx="827835" cy="1682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2021.11</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endParaRPr>
            </a:p>
          </p:txBody>
        </p:sp>
        <p:cxnSp>
          <p:nvCxnSpPr>
            <p:cNvPr id="16" name="直接连接符 15">
              <a:extLst>
                <a:ext uri="{FF2B5EF4-FFF2-40B4-BE49-F238E27FC236}">
                  <a16:creationId xmlns:a16="http://schemas.microsoft.com/office/drawing/2014/main" id="{EF00AD5C-7958-4231-A50C-51F7F28BD61C}"/>
                </a:ext>
              </a:extLst>
            </p:cNvPr>
            <p:cNvCxnSpPr>
              <a:cxnSpLocks/>
            </p:cNvCxnSpPr>
            <p:nvPr/>
          </p:nvCxnSpPr>
          <p:spPr>
            <a:xfrm>
              <a:off x="1961886" y="6179610"/>
              <a:ext cx="0" cy="201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54CE5211-E0A8-4F7F-A95E-D647B295D417}"/>
              </a:ext>
            </a:extLst>
          </p:cNvPr>
          <p:cNvSpPr txBox="1"/>
          <p:nvPr/>
        </p:nvSpPr>
        <p:spPr>
          <a:xfrm>
            <a:off x="1488142" y="4788788"/>
            <a:ext cx="1415772" cy="369332"/>
          </a:xfrm>
          <a:prstGeom prst="rect">
            <a:avLst/>
          </a:prstGeom>
          <a:noFill/>
        </p:spPr>
        <p:txBody>
          <a:bodyPr wrap="square" rtlCol="0">
            <a:spAutoFit/>
          </a:bodyPr>
          <a:lstStyle/>
          <a:p>
            <a:r>
              <a:rPr lang="en-US" altLang="zh-CN" dirty="0"/>
              <a:t>191250024</a:t>
            </a:r>
            <a:endParaRPr lang="zh-CN" altLang="en-US" dirty="0"/>
          </a:p>
        </p:txBody>
      </p:sp>
    </p:spTree>
    <p:extLst>
      <p:ext uri="{BB962C8B-B14F-4D97-AF65-F5344CB8AC3E}">
        <p14:creationId xmlns:p14="http://schemas.microsoft.com/office/powerpoint/2010/main" val="9067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2236510"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a:t>
            </a:r>
            <a:r>
              <a:rPr lang="zh-CN" altLang="en-US" dirty="0">
                <a:latin typeface="HarmonyOS Sans SC Bold"/>
                <a:ea typeface="HarmonyOS Sans SC Bold"/>
              </a:rPr>
              <a:t>流程图</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BFE20EF4-6E1D-4EF0-B4CA-057D17311CA0}"/>
              </a:ext>
            </a:extLst>
          </p:cNvPr>
          <p:cNvPicPr>
            <a:picLocks noChangeAspect="1"/>
          </p:cNvPicPr>
          <p:nvPr/>
        </p:nvPicPr>
        <p:blipFill>
          <a:blip r:embed="rId5"/>
          <a:stretch>
            <a:fillRect/>
          </a:stretch>
        </p:blipFill>
        <p:spPr>
          <a:xfrm>
            <a:off x="489284" y="2220741"/>
            <a:ext cx="11213432" cy="2416518"/>
          </a:xfrm>
          <a:prstGeom prst="rect">
            <a:avLst/>
          </a:prstGeom>
        </p:spPr>
      </p:pic>
      <p:cxnSp>
        <p:nvCxnSpPr>
          <p:cNvPr id="11" name="直接箭头连接符 10">
            <a:extLst>
              <a:ext uri="{FF2B5EF4-FFF2-40B4-BE49-F238E27FC236}">
                <a16:creationId xmlns:a16="http://schemas.microsoft.com/office/drawing/2014/main" id="{778D8211-F0A8-4E5D-8C18-C11CD00DA354}"/>
              </a:ext>
            </a:extLst>
          </p:cNvPr>
          <p:cNvCxnSpPr/>
          <p:nvPr/>
        </p:nvCxnSpPr>
        <p:spPr>
          <a:xfrm>
            <a:off x="5279011" y="1575004"/>
            <a:ext cx="518474" cy="12914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74C8D320-C348-4164-9551-C3F6F56959F5}"/>
              </a:ext>
            </a:extLst>
          </p:cNvPr>
          <p:cNvSpPr/>
          <p:nvPr/>
        </p:nvSpPr>
        <p:spPr>
          <a:xfrm>
            <a:off x="4494181" y="651673"/>
            <a:ext cx="1569660"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核心</a:t>
            </a:r>
          </a:p>
        </p:txBody>
      </p:sp>
    </p:spTree>
    <p:extLst>
      <p:ext uri="{BB962C8B-B14F-4D97-AF65-F5344CB8AC3E}">
        <p14:creationId xmlns:p14="http://schemas.microsoft.com/office/powerpoint/2010/main" val="39813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HarmonyOS Sans SC Bold"/>
                <a:ea typeface="HarmonyOS Sans SC Bold"/>
              </a:rPr>
              <a:t>重点步骤</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7" name="文本框 6">
            <a:extLst>
              <a:ext uri="{FF2B5EF4-FFF2-40B4-BE49-F238E27FC236}">
                <a16:creationId xmlns:a16="http://schemas.microsoft.com/office/drawing/2014/main" id="{C514124F-9BBE-4ED4-816D-E2F01FBD3221}"/>
              </a:ext>
            </a:extLst>
          </p:cNvPr>
          <p:cNvSpPr txBox="1"/>
          <p:nvPr/>
        </p:nvSpPr>
        <p:spPr>
          <a:xfrm>
            <a:off x="429377" y="1084581"/>
            <a:ext cx="11329485" cy="4440190"/>
          </a:xfrm>
          <a:prstGeom prst="rect">
            <a:avLst/>
          </a:prstGeom>
          <a:noFill/>
        </p:spPr>
        <p:txBody>
          <a:bodyPr wrap="square" rtlCol="0">
            <a:spAutoFit/>
          </a:bodyPr>
          <a:lstStyle/>
          <a:p>
            <a:pPr marL="514350" indent="-514350">
              <a:lnSpc>
                <a:spcPct val="150000"/>
              </a:lnSpc>
              <a:buSzPct val="100000"/>
              <a:buFont typeface="Wingdings" panose="05000000000000000000" pitchFamily="2" charset="2"/>
              <a:buChar char="p"/>
            </a:pPr>
            <a:r>
              <a:rPr lang="en-US" altLang="zh-CN" sz="3200" dirty="0">
                <a:latin typeface="+mj-ea"/>
                <a:ea typeface="+mj-ea"/>
              </a:rPr>
              <a:t> </a:t>
            </a:r>
            <a:r>
              <a:rPr lang="en-US" altLang="zh-CN" sz="3200" dirty="0">
                <a:solidFill>
                  <a:schemeClr val="accent2"/>
                </a:solidFill>
                <a:latin typeface="+mj-ea"/>
                <a:ea typeface="+mj-ea"/>
              </a:rPr>
              <a:t>Intention</a:t>
            </a:r>
            <a:r>
              <a:rPr lang="en-US" altLang="zh-CN" sz="3200" dirty="0">
                <a:latin typeface="+mj-ea"/>
                <a:ea typeface="+mj-ea"/>
              </a:rPr>
              <a:t> preserved?</a:t>
            </a:r>
          </a:p>
          <a:p>
            <a:pPr>
              <a:lnSpc>
                <a:spcPct val="150000"/>
              </a:lnSpc>
              <a:buSzPct val="100000"/>
            </a:pPr>
            <a:r>
              <a:rPr lang="en-US" altLang="zh-CN" sz="3200" dirty="0">
                <a:latin typeface="+mj-ea"/>
                <a:ea typeface="+mj-ea"/>
              </a:rPr>
              <a:t>What is </a:t>
            </a:r>
            <a:r>
              <a:rPr lang="en-US" altLang="zh-CN" sz="3200" dirty="0">
                <a:solidFill>
                  <a:schemeClr val="accent2"/>
                </a:solidFill>
                <a:latin typeface="+mj-ea"/>
                <a:ea typeface="+mj-ea"/>
              </a:rPr>
              <a:t>INTENTION</a:t>
            </a:r>
            <a:r>
              <a:rPr lang="en-US" altLang="zh-CN" sz="3200" dirty="0">
                <a:latin typeface="+mj-ea"/>
                <a:ea typeface="+mj-ea"/>
              </a:rPr>
              <a:t>?</a:t>
            </a:r>
          </a:p>
          <a:p>
            <a:pPr>
              <a:lnSpc>
                <a:spcPct val="150000"/>
              </a:lnSpc>
              <a:buSzPct val="100000"/>
            </a:pPr>
            <a:r>
              <a:rPr lang="zh-CN" altLang="en-US" sz="3200" dirty="0">
                <a:latin typeface="+mj-ea"/>
                <a:ea typeface="+mj-ea"/>
              </a:rPr>
              <a:t>“</a:t>
            </a:r>
            <a:r>
              <a:rPr lang="zh-CN" altLang="en-US" sz="3200" dirty="0">
                <a:solidFill>
                  <a:schemeClr val="accent2"/>
                </a:solidFill>
                <a:latin typeface="+mj-ea"/>
                <a:ea typeface="+mj-ea"/>
              </a:rPr>
              <a:t>意图</a:t>
            </a:r>
            <a:r>
              <a:rPr lang="zh-CN" altLang="en-US" sz="3200" dirty="0">
                <a:latin typeface="+mj-ea"/>
                <a:ea typeface="+mj-ea"/>
              </a:rPr>
              <a:t>”：源测试脚本会使应用从一个屏幕转换到另一个屏幕，这一转换过程就称为</a:t>
            </a:r>
            <a:r>
              <a:rPr lang="zh-CN" altLang="en-US" sz="3200" dirty="0">
                <a:solidFill>
                  <a:schemeClr val="accent2"/>
                </a:solidFill>
                <a:latin typeface="+mj-ea"/>
                <a:ea typeface="+mj-ea"/>
              </a:rPr>
              <a:t>意图</a:t>
            </a:r>
            <a:r>
              <a:rPr lang="zh-CN" altLang="en-US" sz="3200" dirty="0">
                <a:latin typeface="+mj-ea"/>
                <a:ea typeface="+mj-ea"/>
              </a:rPr>
              <a:t>。</a:t>
            </a:r>
            <a:endParaRPr lang="en-US" altLang="zh-CN" sz="3200" dirty="0">
              <a:latin typeface="+mj-ea"/>
              <a:ea typeface="+mj-ea"/>
            </a:endParaRPr>
          </a:p>
          <a:p>
            <a:pPr>
              <a:lnSpc>
                <a:spcPct val="150000"/>
              </a:lnSpc>
              <a:buSzPct val="100000"/>
            </a:pPr>
            <a:r>
              <a:rPr lang="zh-CN" altLang="en-US" sz="3200" dirty="0">
                <a:latin typeface="+mj-ea"/>
                <a:ea typeface="+mj-ea"/>
              </a:rPr>
              <a:t>判断“</a:t>
            </a:r>
            <a:r>
              <a:rPr lang="zh-CN" altLang="en-US" sz="3200" dirty="0">
                <a:solidFill>
                  <a:schemeClr val="accent2"/>
                </a:solidFill>
                <a:latin typeface="+mj-ea"/>
                <a:ea typeface="+mj-ea"/>
              </a:rPr>
              <a:t>意图</a:t>
            </a:r>
            <a:r>
              <a:rPr lang="zh-CN" altLang="en-US" sz="3200" dirty="0">
                <a:latin typeface="+mj-ea"/>
                <a:ea typeface="+mj-ea"/>
              </a:rPr>
              <a:t>”是否得以保存，就要判断脚本在新旧</a:t>
            </a:r>
            <a:r>
              <a:rPr lang="en-US" altLang="zh-CN" sz="3200" dirty="0">
                <a:latin typeface="+mj-ea"/>
                <a:ea typeface="+mj-ea"/>
              </a:rPr>
              <a:t>APP</a:t>
            </a:r>
            <a:r>
              <a:rPr lang="zh-CN" altLang="en-US" sz="3200" dirty="0">
                <a:latin typeface="+mj-ea"/>
                <a:ea typeface="+mj-ea"/>
              </a:rPr>
              <a:t>上执行后的屏幕截图是否</a:t>
            </a:r>
            <a:r>
              <a:rPr lang="zh-CN" altLang="en-US" sz="3200" dirty="0">
                <a:solidFill>
                  <a:schemeClr val="accent2"/>
                </a:solidFill>
                <a:latin typeface="+mj-ea"/>
                <a:ea typeface="+mj-ea"/>
              </a:rPr>
              <a:t>相似</a:t>
            </a:r>
            <a:r>
              <a:rPr lang="zh-CN" altLang="en-US" sz="3200" dirty="0">
                <a:latin typeface="+mj-ea"/>
                <a:ea typeface="+mj-ea"/>
              </a:rPr>
              <a:t>，这一过程就需要计算机视觉技术。</a:t>
            </a:r>
            <a:endParaRPr lang="en-US" altLang="zh-CN" sz="3200" dirty="0">
              <a:latin typeface="+mj-ea"/>
              <a:ea typeface="+mj-ea"/>
            </a:endParaRPr>
          </a:p>
        </p:txBody>
      </p:sp>
    </p:spTree>
    <p:extLst>
      <p:ext uri="{BB962C8B-B14F-4D97-AF65-F5344CB8AC3E}">
        <p14:creationId xmlns:p14="http://schemas.microsoft.com/office/powerpoint/2010/main" val="1813517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096000" y="2560099"/>
            <a:ext cx="5265330"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工具模块</a:t>
            </a:r>
          </a:p>
        </p:txBody>
      </p:sp>
      <p:sp>
        <p:nvSpPr>
          <p:cNvPr id="5" name="文本框 4">
            <a:extLst>
              <a:ext uri="{FF2B5EF4-FFF2-40B4-BE49-F238E27FC236}">
                <a16:creationId xmlns:a16="http://schemas.microsoft.com/office/drawing/2014/main" id="{4844DCE8-9727-42A2-85C1-4DA3EA9CED60}"/>
              </a:ext>
            </a:extLst>
          </p:cNvPr>
          <p:cNvSpPr txBox="1"/>
          <p:nvPr/>
        </p:nvSpPr>
        <p:spPr>
          <a:xfrm>
            <a:off x="991798" y="-227069"/>
            <a:ext cx="4534345" cy="7332567"/>
          </a:xfrm>
          <a:custGeom>
            <a:avLst/>
            <a:gdLst/>
            <a:ahLst/>
            <a:cxnLst/>
            <a:rect l="l" t="t" r="r" b="b"/>
            <a:pathLst>
              <a:path w="4534345" h="7332567">
                <a:moveTo>
                  <a:pt x="2122742" y="64"/>
                </a:moveTo>
                <a:cubicBezTo>
                  <a:pt x="2497143" y="775"/>
                  <a:pt x="2857620" y="87225"/>
                  <a:pt x="3204172" y="259413"/>
                </a:cubicBezTo>
                <a:cubicBezTo>
                  <a:pt x="3550725" y="431601"/>
                  <a:pt x="3836188" y="685259"/>
                  <a:pt x="4060560" y="1020388"/>
                </a:cubicBezTo>
                <a:cubicBezTo>
                  <a:pt x="4284933" y="1355516"/>
                  <a:pt x="4401049" y="1767846"/>
                  <a:pt x="4408910" y="2257379"/>
                </a:cubicBezTo>
                <a:cubicBezTo>
                  <a:pt x="4408440" y="2636047"/>
                  <a:pt x="4317853" y="3012603"/>
                  <a:pt x="4137150" y="3387050"/>
                </a:cubicBezTo>
                <a:cubicBezTo>
                  <a:pt x="3956447" y="3761495"/>
                  <a:pt x="3688449" y="4134434"/>
                  <a:pt x="3333157" y="4505864"/>
                </a:cubicBezTo>
                <a:lnTo>
                  <a:pt x="1017952" y="6927496"/>
                </a:lnTo>
                <a:lnTo>
                  <a:pt x="4129510" y="6927496"/>
                </a:lnTo>
                <a:lnTo>
                  <a:pt x="4129510" y="6377757"/>
                </a:lnTo>
                <a:lnTo>
                  <a:pt x="2373611" y="6377757"/>
                </a:lnTo>
                <a:lnTo>
                  <a:pt x="2759564" y="5972686"/>
                </a:lnTo>
                <a:lnTo>
                  <a:pt x="4534345" y="5972686"/>
                </a:lnTo>
                <a:lnTo>
                  <a:pt x="4534345" y="7332567"/>
                </a:lnTo>
                <a:lnTo>
                  <a:pt x="72367" y="7332567"/>
                </a:lnTo>
                <a:lnTo>
                  <a:pt x="3034491" y="4230835"/>
                </a:lnTo>
                <a:cubicBezTo>
                  <a:pt x="3361843" y="3888053"/>
                  <a:pt x="3605456" y="3551906"/>
                  <a:pt x="3765330" y="3222393"/>
                </a:cubicBezTo>
                <a:cubicBezTo>
                  <a:pt x="3925203" y="2892881"/>
                  <a:pt x="4004848" y="2571209"/>
                  <a:pt x="4004263" y="2257379"/>
                </a:cubicBezTo>
                <a:cubicBezTo>
                  <a:pt x="3996937" y="1841163"/>
                  <a:pt x="3897947" y="1495987"/>
                  <a:pt x="3707294" y="1221851"/>
                </a:cubicBezTo>
                <a:cubicBezTo>
                  <a:pt x="3516640" y="947716"/>
                  <a:pt x="3278278" y="742994"/>
                  <a:pt x="2992208" y="607688"/>
                </a:cubicBezTo>
                <a:cubicBezTo>
                  <a:pt x="2706138" y="472381"/>
                  <a:pt x="2416317" y="404863"/>
                  <a:pt x="2122742" y="405134"/>
                </a:cubicBezTo>
                <a:cubicBezTo>
                  <a:pt x="1795084" y="405134"/>
                  <a:pt x="1502403" y="455768"/>
                  <a:pt x="1244699" y="557036"/>
                </a:cubicBezTo>
                <a:cubicBezTo>
                  <a:pt x="986995" y="658303"/>
                  <a:pt x="761855" y="810205"/>
                  <a:pt x="569281" y="1012741"/>
                </a:cubicBezTo>
                <a:lnTo>
                  <a:pt x="993829" y="1359945"/>
                </a:lnTo>
                <a:cubicBezTo>
                  <a:pt x="1136552" y="1227031"/>
                  <a:pt x="1298571" y="1126366"/>
                  <a:pt x="1479889" y="1057950"/>
                </a:cubicBezTo>
                <a:cubicBezTo>
                  <a:pt x="1661207" y="989534"/>
                  <a:pt x="1859410" y="955175"/>
                  <a:pt x="2074498" y="954873"/>
                </a:cubicBezTo>
                <a:cubicBezTo>
                  <a:pt x="2405765" y="957077"/>
                  <a:pt x="2682703" y="1040676"/>
                  <a:pt x="2905313" y="1205667"/>
                </a:cubicBezTo>
                <a:cubicBezTo>
                  <a:pt x="3127923" y="1370660"/>
                  <a:pt x="3276961" y="1603820"/>
                  <a:pt x="3352426" y="1905148"/>
                </a:cubicBezTo>
                <a:cubicBezTo>
                  <a:pt x="3366878" y="1962748"/>
                  <a:pt x="3377717" y="2024870"/>
                  <a:pt x="3384943" y="2091516"/>
                </a:cubicBezTo>
                <a:cubicBezTo>
                  <a:pt x="3392170" y="2158162"/>
                  <a:pt x="3395784" y="2231142"/>
                  <a:pt x="3395784" y="2310454"/>
                </a:cubicBezTo>
                <a:cubicBezTo>
                  <a:pt x="3392485" y="2519482"/>
                  <a:pt x="3348760" y="2715284"/>
                  <a:pt x="3264609" y="2897863"/>
                </a:cubicBezTo>
                <a:cubicBezTo>
                  <a:pt x="3180457" y="3080441"/>
                  <a:pt x="3075668" y="3250153"/>
                  <a:pt x="2950240" y="3406997"/>
                </a:cubicBezTo>
                <a:cubicBezTo>
                  <a:pt x="2824813" y="3563842"/>
                  <a:pt x="2698537" y="3708178"/>
                  <a:pt x="2571412" y="3840003"/>
                </a:cubicBezTo>
                <a:lnTo>
                  <a:pt x="72367" y="6474202"/>
                </a:lnTo>
                <a:lnTo>
                  <a:pt x="72367" y="5885835"/>
                </a:lnTo>
                <a:lnTo>
                  <a:pt x="2204757" y="3637350"/>
                </a:lnTo>
                <a:cubicBezTo>
                  <a:pt x="2325337" y="3513477"/>
                  <a:pt x="2445471" y="3381651"/>
                  <a:pt x="2565158" y="3241872"/>
                </a:cubicBezTo>
                <a:cubicBezTo>
                  <a:pt x="2684845" y="3102095"/>
                  <a:pt x="2784967" y="2954542"/>
                  <a:pt x="2865523" y="2799217"/>
                </a:cubicBezTo>
                <a:cubicBezTo>
                  <a:pt x="2946079" y="2643891"/>
                  <a:pt x="2987950" y="2480971"/>
                  <a:pt x="2991136" y="2310454"/>
                </a:cubicBezTo>
                <a:cubicBezTo>
                  <a:pt x="2990935" y="2248231"/>
                  <a:pt x="2987719" y="2191738"/>
                  <a:pt x="2981487" y="2140974"/>
                </a:cubicBezTo>
                <a:cubicBezTo>
                  <a:pt x="2975256" y="2090209"/>
                  <a:pt x="2967215" y="2042160"/>
                  <a:pt x="2957365" y="1996824"/>
                </a:cubicBezTo>
                <a:cubicBezTo>
                  <a:pt x="2900980" y="1778189"/>
                  <a:pt x="2794240" y="1617157"/>
                  <a:pt x="2637145" y="1513729"/>
                </a:cubicBezTo>
                <a:cubicBezTo>
                  <a:pt x="2480050" y="1410300"/>
                  <a:pt x="2292501" y="1359039"/>
                  <a:pt x="2074498" y="1359945"/>
                </a:cubicBezTo>
                <a:cubicBezTo>
                  <a:pt x="1834081" y="1361653"/>
                  <a:pt x="1629848" y="1412512"/>
                  <a:pt x="1461797" y="1512523"/>
                </a:cubicBezTo>
                <a:cubicBezTo>
                  <a:pt x="1293747" y="1612533"/>
                  <a:pt x="1157055" y="1751450"/>
                  <a:pt x="1051722" y="1929273"/>
                </a:cubicBezTo>
                <a:lnTo>
                  <a:pt x="0" y="1070608"/>
                </a:lnTo>
                <a:cubicBezTo>
                  <a:pt x="260920" y="694772"/>
                  <a:pt x="572497" y="421711"/>
                  <a:pt x="934730" y="251424"/>
                </a:cubicBezTo>
                <a:cubicBezTo>
                  <a:pt x="1296963" y="81138"/>
                  <a:pt x="1692967" y="-2649"/>
                  <a:pt x="2122742" y="64"/>
                </a:cubicBez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74391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要提取</a:t>
            </a:r>
            <a:r>
              <a:rPr lang="en-US" altLang="zh-CN" sz="3200" dirty="0">
                <a:latin typeface="+mj-ea"/>
                <a:ea typeface="+mj-ea"/>
              </a:rPr>
              <a:t>GUI</a:t>
            </a:r>
            <a:r>
              <a:rPr lang="zh-CN" altLang="en-US" sz="3200" dirty="0">
                <a:latin typeface="+mj-ea"/>
                <a:ea typeface="+mj-ea"/>
              </a:rPr>
              <a:t>元素，首先要通过轮廓检测来识别</a:t>
            </a:r>
            <a:r>
              <a:rPr lang="en-US" altLang="zh-CN" sz="3200" dirty="0">
                <a:latin typeface="+mj-ea"/>
                <a:ea typeface="+mj-ea"/>
              </a:rPr>
              <a:t>GUI</a:t>
            </a:r>
            <a:r>
              <a:rPr lang="zh-CN" altLang="en-US" sz="3200" dirty="0">
                <a:latin typeface="+mj-ea"/>
                <a:ea typeface="+mj-ea"/>
              </a:rPr>
              <a:t>元素的边界</a:t>
            </a:r>
            <a:endParaRPr lang="en-US" altLang="zh-CN" sz="3200" dirty="0">
              <a:latin typeface="+mj-ea"/>
              <a:ea typeface="+mj-ea"/>
            </a:endParaRPr>
          </a:p>
          <a:p>
            <a:pPr>
              <a:lnSpc>
                <a:spcPct val="150000"/>
              </a:lnSpc>
              <a:buSzPct val="200000"/>
            </a:pPr>
            <a:r>
              <a:rPr lang="zh-CN" altLang="en-US" sz="3200" dirty="0">
                <a:latin typeface="+mj-ea"/>
                <a:ea typeface="+mj-ea"/>
              </a:rPr>
              <a:t>然后通过字符识别将</a:t>
            </a:r>
            <a:r>
              <a:rPr lang="en-US" altLang="zh-CN" sz="3200" dirty="0">
                <a:latin typeface="+mj-ea"/>
                <a:ea typeface="+mj-ea"/>
              </a:rPr>
              <a:t>GUI</a:t>
            </a:r>
            <a:r>
              <a:rPr lang="zh-CN" altLang="en-US" sz="3200" dirty="0">
                <a:latin typeface="+mj-ea"/>
                <a:ea typeface="+mj-ea"/>
              </a:rPr>
              <a:t>元素进行文本元素</a:t>
            </a:r>
            <a:r>
              <a:rPr lang="en-US" altLang="zh-CN" sz="3200" dirty="0">
                <a:latin typeface="+mj-ea"/>
                <a:ea typeface="+mj-ea"/>
              </a:rPr>
              <a:t>/</a:t>
            </a:r>
            <a:r>
              <a:rPr lang="zh-CN" altLang="en-US" sz="3200" dirty="0">
                <a:latin typeface="+mj-ea"/>
                <a:ea typeface="+mj-ea"/>
              </a:rPr>
              <a:t>图形元素分类</a:t>
            </a:r>
            <a:endParaRPr lang="en-US" altLang="zh-CN" sz="3200" dirty="0">
              <a:latin typeface="+mj-ea"/>
              <a:ea typeface="+mj-ea"/>
            </a:endParaRPr>
          </a:p>
        </p:txBody>
      </p:sp>
    </p:spTree>
    <p:extLst>
      <p:ext uri="{BB962C8B-B14F-4D97-AF65-F5344CB8AC3E}">
        <p14:creationId xmlns:p14="http://schemas.microsoft.com/office/powerpoint/2010/main" val="4175474923"/>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鸿蒙">
      <a:majorFont>
        <a:latin typeface="HarmonyOS Sans SC Bold"/>
        <a:ea typeface="HarmonyOS Sans SC Bold"/>
        <a:cs typeface=""/>
      </a:majorFont>
      <a:minorFont>
        <a:latin typeface="HarmonyOS Sans SC"/>
        <a:ea typeface="HarmonyOS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E3FF7"/>
            </a:gs>
            <a:gs pos="100000">
              <a:srgbClr val="00DC8E"/>
            </a:gs>
          </a:gsLst>
          <a:lin ang="0" scaled="1"/>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white"/>
            </a:solidFill>
            <a:effectLst/>
            <a:uLnTx/>
            <a:uFillTx/>
            <a:latin typeface="HarmonyOS Sans SC"/>
            <a:ea typeface="HarmonyOS Sans SC"/>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2061</TotalTime>
  <Words>2120</Words>
  <Application>Microsoft Office PowerPoint</Application>
  <PresentationFormat>宽屏</PresentationFormat>
  <Paragraphs>211</Paragraphs>
  <Slides>50</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50</vt:i4>
      </vt:variant>
    </vt:vector>
  </HeadingPairs>
  <TitlesOfParts>
    <vt:vector size="57" baseType="lpstr">
      <vt:lpstr>HarmonyOS Sans SC</vt:lpstr>
      <vt:lpstr>HarmonyOS Sans SC Bold</vt:lpstr>
      <vt:lpstr>LIBRARY 3 AM</vt:lpstr>
      <vt:lpstr>等线</vt:lpstr>
      <vt:lpstr>Arial</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song xuexian</dc:creator>
  <cp:lastModifiedBy>丁 炳智</cp:lastModifiedBy>
  <cp:revision>532</cp:revision>
  <dcterms:created xsi:type="dcterms:W3CDTF">2021-08-09T10:19:33Z</dcterms:created>
  <dcterms:modified xsi:type="dcterms:W3CDTF">2021-11-23T08:28:27Z</dcterms:modified>
</cp:coreProperties>
</file>